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77" r:id="rId11"/>
  </p:sldMasterIdLst>
  <p:notesMasterIdLst>
    <p:notesMasterId r:id="rId33"/>
  </p:notesMasterIdLst>
  <p:handoutMasterIdLst>
    <p:handoutMasterId r:id="rId34"/>
  </p:handoutMasterIdLst>
  <p:sldIdLst>
    <p:sldId id="341" r:id="rId12"/>
    <p:sldId id="367" r:id="rId13"/>
    <p:sldId id="356" r:id="rId14"/>
    <p:sldId id="365" r:id="rId15"/>
    <p:sldId id="360" r:id="rId16"/>
    <p:sldId id="384" r:id="rId17"/>
    <p:sldId id="386" r:id="rId18"/>
    <p:sldId id="385" r:id="rId19"/>
    <p:sldId id="387" r:id="rId20"/>
    <p:sldId id="388" r:id="rId21"/>
    <p:sldId id="389" r:id="rId22"/>
    <p:sldId id="390" r:id="rId23"/>
    <p:sldId id="371" r:id="rId24"/>
    <p:sldId id="391" r:id="rId25"/>
    <p:sldId id="392" r:id="rId26"/>
    <p:sldId id="395" r:id="rId27"/>
    <p:sldId id="394" r:id="rId28"/>
    <p:sldId id="396" r:id="rId29"/>
    <p:sldId id="372" r:id="rId30"/>
    <p:sldId id="383" r:id="rId31"/>
    <p:sldId id="354" r:id="rId32"/>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667591-F723-4420-A100-6B187B1EDF31}">
          <p14:sldIdLst>
            <p14:sldId id="341"/>
            <p14:sldId id="367"/>
            <p14:sldId id="356"/>
            <p14:sldId id="365"/>
            <p14:sldId id="360"/>
            <p14:sldId id="384"/>
            <p14:sldId id="386"/>
            <p14:sldId id="385"/>
            <p14:sldId id="387"/>
            <p14:sldId id="388"/>
            <p14:sldId id="389"/>
            <p14:sldId id="390"/>
            <p14:sldId id="371"/>
            <p14:sldId id="391"/>
            <p14:sldId id="392"/>
            <p14:sldId id="395"/>
            <p14:sldId id="394"/>
            <p14:sldId id="396"/>
            <p14:sldId id="372"/>
            <p14:sldId id="383"/>
            <p14:sldId id="354"/>
          </p14:sldIdLst>
        </p14:section>
        <p14:section name="Untitled Section" id="{5254FAFA-99C4-4313-9593-BB2D0F3EDA93}">
          <p14:sldIdLst/>
        </p14:section>
      </p14:sectionLst>
    </p:ext>
    <p:ext uri="{EFAFB233-063F-42B5-8137-9DF3F51BA10A}">
      <p15:sldGuideLst xmlns:p15="http://schemas.microsoft.com/office/powerpoint/2012/main">
        <p15:guide id="1" orient="horz" pos="144">
          <p15:clr>
            <a:srgbClr val="A4A3A4"/>
          </p15:clr>
        </p15:guide>
        <p15:guide id="2" orient="horz" pos="1200">
          <p15:clr>
            <a:srgbClr val="A4A3A4"/>
          </p15:clr>
        </p15:guide>
        <p15:guide id="3" orient="horz" pos="2736">
          <p15:clr>
            <a:srgbClr val="A4A3A4"/>
          </p15:clr>
        </p15:guide>
        <p15:guide id="4" orient="horz" pos="4176">
          <p15:clr>
            <a:srgbClr val="A4A3A4"/>
          </p15:clr>
        </p15:guide>
        <p15:guide id="5" orient="horz" pos="1488">
          <p15:clr>
            <a:srgbClr val="A4A3A4"/>
          </p15:clr>
        </p15:guide>
        <p15:guide id="6" orient="horz" pos="912">
          <p15:clr>
            <a:srgbClr val="A4A3A4"/>
          </p15:clr>
        </p15:guide>
        <p15:guide id="7" pos="2880">
          <p15:clr>
            <a:srgbClr val="A4A3A4"/>
          </p15:clr>
        </p15:guide>
        <p15:guide id="8" pos="240" userDrawn="1">
          <p15:clr>
            <a:srgbClr val="A4A3A4"/>
          </p15:clr>
        </p15:guide>
        <p15:guide id="9" pos="893">
          <p15:clr>
            <a:srgbClr val="A4A3A4"/>
          </p15:clr>
        </p15:guide>
        <p15:guide id="10" pos="5514">
          <p15:clr>
            <a:srgbClr val="A4A3A4"/>
          </p15:clr>
        </p15:guide>
        <p15:guide id="11" pos="5304" userDrawn="1">
          <p15:clr>
            <a:srgbClr val="A4A3A4"/>
          </p15:clr>
        </p15:guide>
        <p15:guide id="12" pos="45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D5D"/>
    <a:srgbClr val="25405E"/>
    <a:srgbClr val="292929"/>
    <a:srgbClr val="D67C1B"/>
    <a:srgbClr val="FFFFFF"/>
    <a:srgbClr val="333333"/>
    <a:srgbClr val="000000"/>
    <a:srgbClr val="F37A1F"/>
    <a:srgbClr val="F8F57B"/>
    <a:srgbClr val="F6A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3" autoAdjust="0"/>
    <p:restoredTop sz="88021" autoAdjust="0"/>
  </p:normalViewPr>
  <p:slideViewPr>
    <p:cSldViewPr snapToGrid="0">
      <p:cViewPr varScale="1">
        <p:scale>
          <a:sx n="101" d="100"/>
          <a:sy n="101" d="100"/>
        </p:scale>
        <p:origin x="1668" y="96"/>
      </p:cViewPr>
      <p:guideLst>
        <p:guide orient="horz" pos="144"/>
        <p:guide orient="horz" pos="1200"/>
        <p:guide orient="horz" pos="2736"/>
        <p:guide orient="horz" pos="4176"/>
        <p:guide orient="horz" pos="1488"/>
        <p:guide orient="horz" pos="912"/>
        <p:guide pos="2880"/>
        <p:guide pos="240"/>
        <p:guide pos="893"/>
        <p:guide pos="5514"/>
        <p:guide pos="5304"/>
        <p:guide pos="458"/>
      </p:guideLst>
    </p:cSldViewPr>
  </p:slideViewPr>
  <p:notesTextViewPr>
    <p:cViewPr>
      <p:scale>
        <a:sx n="100" d="100"/>
        <a:sy n="100" d="100"/>
      </p:scale>
      <p:origin x="0" y="0"/>
    </p:cViewPr>
  </p:notesTextViewPr>
  <p:sorterViewPr>
    <p:cViewPr>
      <p:scale>
        <a:sx n="75" d="100"/>
        <a:sy n="75" d="100"/>
      </p:scale>
      <p:origin x="0" y="228"/>
    </p:cViewPr>
  </p:sorterViewPr>
  <p:notesViewPr>
    <p:cSldViewPr snapToGrid="0" showGuides="1">
      <p:cViewPr varScale="1">
        <p:scale>
          <a:sx n="96" d="100"/>
          <a:sy n="96" d="100"/>
        </p:scale>
        <p:origin x="-360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handoutMaster" Target="handoutMasters/handoutMaster1.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Office 2010</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9/14/2017</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1572061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Office 2010</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9/14/2017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845294408"/>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dirty="0">
                <a:solidFill>
                  <a:srgbClr val="444444"/>
                </a:solidFill>
                <a:effectLst/>
                <a:latin typeface="Lora"/>
              </a:rPr>
              <a:t>Po pierwsze, rozwiązanie dobrze wpisuje się prawie we wszystkie modne nurty ostatnich lat. Adresuje potrzeby procesowania dużych ilości danych (</a:t>
            </a:r>
            <a:r>
              <a:rPr lang="pl-PL" b="1" i="0" dirty="0">
                <a:solidFill>
                  <a:srgbClr val="444444"/>
                </a:solidFill>
                <a:effectLst/>
                <a:latin typeface="Lora"/>
              </a:rPr>
              <a:t>Big Data)</a:t>
            </a:r>
            <a:r>
              <a:rPr lang="pl-PL" b="0" i="0" dirty="0">
                <a:solidFill>
                  <a:srgbClr val="444444"/>
                </a:solidFill>
                <a:effectLst/>
                <a:latin typeface="Lora"/>
              </a:rPr>
              <a:t>, pozwala na automatyzacje instalacji i konfiguracji (</a:t>
            </a:r>
            <a:r>
              <a:rPr lang="pl-PL" b="1" i="0" dirty="0" err="1">
                <a:solidFill>
                  <a:srgbClr val="444444"/>
                </a:solidFill>
                <a:effectLst/>
                <a:latin typeface="Lora"/>
              </a:rPr>
              <a:t>Dev</a:t>
            </a:r>
            <a:r>
              <a:rPr lang="pl-PL" b="1" i="0" dirty="0">
                <a:solidFill>
                  <a:srgbClr val="444444"/>
                </a:solidFill>
                <a:effectLst/>
                <a:latin typeface="Lora"/>
              </a:rPr>
              <a:t> </a:t>
            </a:r>
            <a:r>
              <a:rPr lang="pl-PL" b="1" i="0" dirty="0" err="1">
                <a:solidFill>
                  <a:srgbClr val="444444"/>
                </a:solidFill>
                <a:effectLst/>
                <a:latin typeface="Lora"/>
              </a:rPr>
              <a:t>Ops</a:t>
            </a:r>
            <a:r>
              <a:rPr lang="pl-PL" b="0" i="0" dirty="0">
                <a:solidFill>
                  <a:srgbClr val="444444"/>
                </a:solidFill>
                <a:effectLst/>
                <a:latin typeface="Lora"/>
              </a:rPr>
              <a:t>), a także posiada cechy architektury rozproszonej skierowanej na usługi (</a:t>
            </a:r>
            <a:r>
              <a:rPr lang="pl-PL" b="1" i="0" dirty="0" err="1">
                <a:solidFill>
                  <a:srgbClr val="444444"/>
                </a:solidFill>
                <a:effectLst/>
                <a:latin typeface="Lora"/>
              </a:rPr>
              <a:t>Microservices</a:t>
            </a:r>
            <a:r>
              <a:rPr lang="pl-PL" b="0" i="0" dirty="0">
                <a:solidFill>
                  <a:srgbClr val="444444"/>
                </a:solidFill>
                <a:effectLst/>
                <a:latin typeface="Lora"/>
              </a:rPr>
              <a:t>) i nie jest oparte o bazę SQL (</a:t>
            </a:r>
            <a:r>
              <a:rPr lang="pl-PL" b="1" i="0" dirty="0" err="1">
                <a:solidFill>
                  <a:srgbClr val="444444"/>
                </a:solidFill>
                <a:effectLst/>
                <a:latin typeface="Lora"/>
              </a:rPr>
              <a:t>noSQL</a:t>
            </a:r>
            <a:r>
              <a:rPr lang="pl-PL" b="1" i="0" dirty="0">
                <a:solidFill>
                  <a:srgbClr val="444444"/>
                </a:solidFill>
                <a:effectLst/>
                <a:latin typeface="Lora"/>
              </a:rPr>
              <a:t>)</a:t>
            </a:r>
            <a:r>
              <a:rPr lang="pl-PL" b="0" i="0" dirty="0">
                <a:solidFill>
                  <a:srgbClr val="444444"/>
                </a:solidFill>
                <a:effectLst/>
                <a:latin typeface="Lora"/>
              </a:rPr>
              <a:t>.</a:t>
            </a:r>
            <a:endParaRPr lang="pl-PL" dirty="0"/>
          </a:p>
          <a:p>
            <a:endParaRPr lang="pl-PL" dirty="0"/>
          </a:p>
          <a:p>
            <a:r>
              <a:rPr lang="pl-PL" dirty="0"/>
              <a:t>One </a:t>
            </a:r>
            <a:r>
              <a:rPr lang="pl-PL" dirty="0" err="1"/>
              <a:t>size</a:t>
            </a:r>
            <a:r>
              <a:rPr lang="pl-PL" dirty="0"/>
              <a:t> </a:t>
            </a:r>
            <a:r>
              <a:rPr lang="pl-PL" dirty="0" err="1"/>
              <a:t>fits</a:t>
            </a:r>
            <a:r>
              <a:rPr lang="pl-PL" dirty="0"/>
              <a:t> </a:t>
            </a:r>
            <a:r>
              <a:rPr lang="pl-PL" dirty="0" err="1"/>
              <a:t>all</a:t>
            </a:r>
            <a:endParaRPr lang="pl-PL" dirty="0"/>
          </a:p>
          <a:p>
            <a:endParaRPr lang="pl-PL" dirty="0"/>
          </a:p>
          <a:p>
            <a:r>
              <a:rPr lang="pl-PL" dirty="0"/>
              <a:t>Organizowanie danych aż tak niepotrzebne</a:t>
            </a:r>
          </a:p>
          <a:p>
            <a:r>
              <a:rPr lang="pl-PL" dirty="0"/>
              <a:t>Wyciąganie informacji z anomalii</a:t>
            </a:r>
          </a:p>
          <a:p>
            <a:endParaRPr lang="pl-PL" dirty="0"/>
          </a:p>
          <a:p>
            <a:r>
              <a:rPr lang="pl-PL" dirty="0"/>
              <a:t>RDBMS stworzone za czasów komputerów </a:t>
            </a:r>
            <a:r>
              <a:rPr lang="pl-PL" dirty="0" err="1"/>
              <a:t>mainframe</a:t>
            </a:r>
            <a:endParaRPr lang="pl-PL" dirty="0"/>
          </a:p>
          <a:p>
            <a:endParaRPr lang="pl-PL" dirty="0"/>
          </a:p>
          <a:p>
            <a:r>
              <a:rPr lang="pl-PL" dirty="0"/>
              <a:t>Prawo Moore’a - liczba tranzystorów wzrasta około dwukrotnie co 24 miesiące</a:t>
            </a:r>
          </a:p>
          <a:p>
            <a:endParaRPr lang="pl-PL" dirty="0"/>
          </a:p>
          <a:p>
            <a:r>
              <a:rPr lang="pl-PL" dirty="0" err="1"/>
              <a:t>Atomicity</a:t>
            </a:r>
            <a:r>
              <a:rPr lang="pl-PL" dirty="0"/>
              <a:t> (atomowość) – transakcja musi wykonać się w całości, w przeciwnym wypadku wszystkie modyfikacje danych dokonane w ramach transakcji są cofane.</a:t>
            </a:r>
          </a:p>
          <a:p>
            <a:r>
              <a:rPr lang="pl-PL" dirty="0" err="1"/>
              <a:t>Consistency</a:t>
            </a:r>
            <a:r>
              <a:rPr lang="pl-PL" dirty="0"/>
              <a:t> (spójność) – po wykonaniu transakcji system będzie spójny, czyli nie zostaną naruszone żadne zdefiniowane zasady integralności.</a:t>
            </a:r>
          </a:p>
          <a:p>
            <a:r>
              <a:rPr lang="pl-PL" dirty="0" err="1"/>
              <a:t>Isolation</a:t>
            </a:r>
            <a:r>
              <a:rPr lang="pl-PL" dirty="0"/>
              <a:t> (izolacja) – jeżeli wykonuje się kilka transakcji równocześnie, to transakcje te nie widzą wzajemnie zmian wprowadzonych przez pozostałe transakcje.</a:t>
            </a:r>
          </a:p>
          <a:p>
            <a:r>
              <a:rPr lang="pl-PL" dirty="0" err="1"/>
              <a:t>Durability</a:t>
            </a:r>
            <a:r>
              <a:rPr lang="pl-PL" dirty="0"/>
              <a:t> (trwałość) – system w sposób trwały rejestruje dane pochodzące z zatwierdzonych transakcji, po czym przekazuje te dane nienaruszone nawet po awarii.</a:t>
            </a:r>
          </a:p>
        </p:txBody>
      </p:sp>
      <p:sp>
        <p:nvSpPr>
          <p:cNvPr id="4" name="Symbol zastępczy numeru slajdu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173147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3486161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DUŻO WIĘCEJ MOŻNA NIŻ W 1.0, MOŻNA TERAZ ŚMIAŁO POWIEDZIEĆ ŻE JEST BARDZO ZBLIŻONY DO .NET FRAMEWORK 4.5</a:t>
            </a:r>
          </a:p>
        </p:txBody>
      </p:sp>
      <p:sp>
        <p:nvSpPr>
          <p:cNvPr id="4" name="Symbol zastępczy numeru slajdu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830130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2014 rok Facebook 300 PB</a:t>
            </a:r>
          </a:p>
          <a:p>
            <a:endParaRPr lang="pl-PL" dirty="0"/>
          </a:p>
          <a:p>
            <a:r>
              <a:rPr lang="pl-PL" dirty="0"/>
              <a:t>Skalowalność horyzontalna</a:t>
            </a:r>
          </a:p>
          <a:p>
            <a:endParaRPr lang="pl-PL" dirty="0"/>
          </a:p>
          <a:p>
            <a:r>
              <a:rPr lang="pl-PL" dirty="0"/>
              <a:t>3 V:</a:t>
            </a:r>
          </a:p>
          <a:p>
            <a:r>
              <a:rPr lang="pl-PL" dirty="0"/>
              <a:t>Volume (objętość) – ilość danych przechowywanych i przetwarzanych w bazie może być wielkości setek </a:t>
            </a:r>
            <a:r>
              <a:rPr lang="pl-PL" dirty="0" err="1"/>
              <a:t>petabajtów</a:t>
            </a:r>
            <a:r>
              <a:rPr lang="pl-PL" dirty="0"/>
              <a:t> lub więcej.</a:t>
            </a:r>
          </a:p>
          <a:p>
            <a:r>
              <a:rPr lang="pl-PL" dirty="0" err="1"/>
              <a:t>Variety</a:t>
            </a:r>
            <a:r>
              <a:rPr lang="pl-PL" dirty="0"/>
              <a:t> (różnorodność) – dane mogą być w nieokreślonej, chaotycznej strukturze i nie ma wymogu, aby trzymały się konkretnego modelu.</a:t>
            </a:r>
          </a:p>
          <a:p>
            <a:r>
              <a:rPr lang="pl-PL" dirty="0" err="1"/>
              <a:t>Velocity</a:t>
            </a:r>
            <a:r>
              <a:rPr lang="pl-PL" dirty="0"/>
              <a:t> (prędkość) – operacje mają wykonywać się w relatywnie krótkim czasie</a:t>
            </a:r>
          </a:p>
        </p:txBody>
      </p:sp>
      <p:sp>
        <p:nvSpPr>
          <p:cNvPr id="4" name="Symbol zastępczy numeru slajdu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80595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err="1"/>
              <a:t>Logstash</a:t>
            </a:r>
            <a:r>
              <a:rPr lang="pl-PL" dirty="0"/>
              <a:t> – obróbka logów</a:t>
            </a:r>
          </a:p>
          <a:p>
            <a:r>
              <a:rPr lang="pl-PL" sz="900" b="0" i="0" kern="1200" dirty="0" err="1">
                <a:solidFill>
                  <a:schemeClr val="tx1"/>
                </a:solidFill>
                <a:effectLst/>
                <a:latin typeface="Segoe UI" pitchFamily="34" charset="0"/>
                <a:ea typeface="+mn-ea"/>
                <a:cs typeface="+mn-cs"/>
              </a:rPr>
              <a:t>Logstash</a:t>
            </a:r>
            <a:r>
              <a:rPr lang="pl-PL" sz="900" b="0" i="0" kern="1200" dirty="0">
                <a:solidFill>
                  <a:schemeClr val="tx1"/>
                </a:solidFill>
                <a:effectLst/>
                <a:latin typeface="Segoe UI" pitchFamily="34" charset="0"/>
                <a:ea typeface="+mn-ea"/>
                <a:cs typeface="+mn-cs"/>
              </a:rPr>
              <a:t> to narzędzie umożliwiające łączenie wielu strumieni wejściowych danych, filtrowanie każdego strumienia wypluwanie z mapowanych lub nie danych do strumieni wyjściowych. Nie ma tam zbytnio magii. To co na dziś będziemy potrzebować to przygotowane środowisko z pierwszej części. Zaś tutaj skoncentrujemy się nad tym jak to wszystko skonfigurować.</a:t>
            </a:r>
            <a:endParaRPr lang="pl-PL" dirty="0"/>
          </a:p>
        </p:txBody>
      </p:sp>
      <p:sp>
        <p:nvSpPr>
          <p:cNvPr id="4" name="Symbol zastępczy numeru slajdu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812885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158331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847250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793481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87323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Visual Studio 2017</a:t>
            </a:r>
          </a:p>
        </p:txBody>
      </p:sp>
      <p:sp>
        <p:nvSpPr>
          <p:cNvPr id="4" name="Symbol zastępczy numeru slajdu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89785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92507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7770034" y="6149922"/>
            <a:ext cx="1037526" cy="296380"/>
          </a:xfrm>
          <a:prstGeom prst="rect">
            <a:avLst/>
          </a:prstGeom>
        </p:spPr>
      </p:pic>
      <p:sp>
        <p:nvSpPr>
          <p:cNvPr id="5" name="Text Placeholder 4"/>
          <p:cNvSpPr>
            <a:spLocks noGrp="1"/>
          </p:cNvSpPr>
          <p:nvPr>
            <p:ph type="body" sz="quarter" idx="12" hasCustomPrompt="1"/>
          </p:nvPr>
        </p:nvSpPr>
        <p:spPr>
          <a:xfrm>
            <a:off x="203328" y="3877272"/>
            <a:ext cx="4705063" cy="1794661"/>
          </a:xfrm>
          <a:noFill/>
        </p:spPr>
        <p:txBody>
          <a:bodyPr lIns="146252" tIns="109688" rIns="146252" bIns="109688">
            <a:noAutofit/>
          </a:bodyPr>
          <a:lstStyle>
            <a:lvl1pPr marL="0" indent="0">
              <a:spcBef>
                <a:spcPts val="0"/>
              </a:spcBef>
              <a:buNone/>
              <a:defRPr sz="257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252" tIns="91409" rIns="146252" bIns="91409" anchor="t" anchorCtr="0"/>
          <a:lstStyle>
            <a:lvl1pPr>
              <a:defRPr sz="4338" spc="-74"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397421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149"/>
            <a:ext cx="9144000" cy="6855702"/>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343" y="5930712"/>
            <a:ext cx="1359716" cy="666978"/>
          </a:xfrm>
          <a:prstGeom prst="rect">
            <a:avLst/>
          </a:prstGeom>
        </p:spPr>
      </p:pic>
      <p:sp>
        <p:nvSpPr>
          <p:cNvPr id="10" name="Rectangle 9"/>
          <p:cNvSpPr/>
          <p:nvPr userDrawn="1"/>
        </p:nvSpPr>
        <p:spPr bwMode="gray">
          <a:xfrm>
            <a:off x="201976" y="1187620"/>
            <a:ext cx="537854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01929" y="1187620"/>
            <a:ext cx="5378549" cy="1793108"/>
          </a:xfrm>
          <a:noFill/>
        </p:spPr>
        <p:txBody>
          <a:bodyPr lIns="146252" tIns="91409" rIns="146252" bIns="91409" anchor="t" anchorCtr="0"/>
          <a:lstStyle>
            <a:lvl1pPr>
              <a:defRPr sz="4338" spc="-74" baseline="0">
                <a:gradFill>
                  <a:gsLst>
                    <a:gs pos="0">
                      <a:srgbClr val="FFFFFF"/>
                    </a:gs>
                    <a:gs pos="100000">
                      <a:srgbClr val="FFFFFF"/>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ltGray">
          <a:xfrm>
            <a:off x="201976" y="2971385"/>
            <a:ext cx="5378549" cy="1794661"/>
          </a:xfrm>
          <a:noFill/>
        </p:spPr>
        <p:txBody>
          <a:bodyPr lIns="146252" tIns="109688" rIns="146252" bIns="109688">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3136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Slide 8">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91236" y="0"/>
            <a:ext cx="11369310" cy="6855702"/>
          </a:xfrm>
          <a:prstGeom prst="rect">
            <a:avLst/>
          </a:prstGeom>
        </p:spPr>
      </p:pic>
      <p:sp>
        <p:nvSpPr>
          <p:cNvPr id="10" name="Rectangle 9"/>
          <p:cNvSpPr/>
          <p:nvPr userDrawn="1"/>
        </p:nvSpPr>
        <p:spPr bwMode="gray">
          <a:xfrm>
            <a:off x="201976" y="1187620"/>
            <a:ext cx="537854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black">
          <a:xfrm>
            <a:off x="201929" y="1187620"/>
            <a:ext cx="5378549" cy="1793108"/>
          </a:xfrm>
          <a:noFill/>
        </p:spPr>
        <p:txBody>
          <a:bodyPr lIns="146252" tIns="91409" rIns="146252" bIns="91409" anchor="t" anchorCtr="0"/>
          <a:lstStyle>
            <a:lvl1pPr>
              <a:defRPr sz="4338" spc="-74"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2" name="Text Placeholder 4"/>
          <p:cNvSpPr>
            <a:spLocks noGrp="1"/>
          </p:cNvSpPr>
          <p:nvPr>
            <p:ph type="body" sz="quarter" idx="12" hasCustomPrompt="1"/>
          </p:nvPr>
        </p:nvSpPr>
        <p:spPr bwMode="black">
          <a:xfrm>
            <a:off x="201976" y="2971385"/>
            <a:ext cx="5378549" cy="1794661"/>
          </a:xfrm>
          <a:noFill/>
        </p:spPr>
        <p:txBody>
          <a:bodyPr lIns="146252" tIns="109688" rIns="146252" bIns="109688">
            <a:noAutofit/>
          </a:bodyPr>
          <a:lstStyle>
            <a:lvl1pPr marL="0" indent="0">
              <a:spcBef>
                <a:spcPts val="0"/>
              </a:spcBef>
              <a:buNone/>
              <a:defRPr sz="2426" spc="0" baseline="0">
                <a:gradFill>
                  <a:gsLst>
                    <a:gs pos="2917">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6342" y="5930712"/>
            <a:ext cx="1709101" cy="666978"/>
          </a:xfrm>
          <a:prstGeom prst="rect">
            <a:avLst/>
          </a:prstGeom>
        </p:spPr>
      </p:pic>
    </p:spTree>
    <p:extLst>
      <p:ext uri="{BB962C8B-B14F-4D97-AF65-F5344CB8AC3E}">
        <p14:creationId xmlns:p14="http://schemas.microsoft.com/office/powerpoint/2010/main" val="2457922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bwMode="auto">
          <a:xfrm>
            <a:off x="201930" y="1186358"/>
            <a:ext cx="7394337" cy="2697988"/>
          </a:xfrm>
          <a:noFill/>
        </p:spPr>
        <p:txBody>
          <a:bodyPr tIns="91409" bIns="91409" anchor="t" anchorCtr="0"/>
          <a:lstStyle>
            <a:lvl1pPr>
              <a:defRPr sz="5294" spc="-74"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877281"/>
            <a:ext cx="7395505" cy="1793881"/>
          </a:xfrm>
          <a:noFill/>
        </p:spPr>
        <p:txBody>
          <a:bodyPr lIns="182814" tIns="146252" rIns="182814" bIns="146252">
            <a:noAutofit/>
          </a:bodyPr>
          <a:lstStyle>
            <a:lvl1pPr marL="0" indent="0">
              <a:spcBef>
                <a:spcPts val="0"/>
              </a:spcBef>
              <a:buNone/>
              <a:defRPr sz="2574"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07962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505050">
                      <a:lumMod val="50000"/>
                    </a:srgbClr>
                  </a:gs>
                  <a:gs pos="100000">
                    <a:srgbClr val="505050">
                      <a:lumMod val="50000"/>
                    </a:srgbClr>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8"/>
            <a:ext cx="7394337" cy="2697988"/>
          </a:xfrm>
          <a:noFill/>
        </p:spPr>
        <p:txBody>
          <a:bodyPr tIns="91409" bIns="91409" anchor="t" anchorCtr="0"/>
          <a:lstStyle>
            <a:lvl1pPr>
              <a:defRPr sz="5294" spc="-74" baseline="0">
                <a:gradFill>
                  <a:gsLst>
                    <a:gs pos="5833">
                      <a:schemeClr val="bg1">
                        <a:lumMod val="50000"/>
                      </a:schemeClr>
                    </a:gs>
                    <a:gs pos="100000">
                      <a:schemeClr val="bg1">
                        <a:lumMod val="50000"/>
                      </a:schemeClr>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877281"/>
            <a:ext cx="7395505" cy="1793881"/>
          </a:xfrm>
          <a:noFill/>
        </p:spPr>
        <p:txBody>
          <a:bodyPr lIns="182814" tIns="146252" rIns="182814" bIns="146252">
            <a:noAutofit/>
          </a:bodyPr>
          <a:lstStyle>
            <a:lvl1pPr marL="0" indent="0">
              <a:spcBef>
                <a:spcPts val="0"/>
              </a:spcBef>
              <a:buNone/>
              <a:defRPr sz="2574"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47340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8"/>
            <a:ext cx="7394337" cy="2697988"/>
          </a:xfrm>
          <a:noFill/>
        </p:spPr>
        <p:txBody>
          <a:bodyPr tIns="91409" bIns="91409" anchor="t" anchorCtr="0"/>
          <a:lstStyle>
            <a:lvl1pPr>
              <a:defRPr sz="5294" spc="-74"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9809147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8"/>
            <a:ext cx="7394337" cy="2697988"/>
          </a:xfrm>
          <a:noFill/>
        </p:spPr>
        <p:txBody>
          <a:bodyPr tIns="91409" bIns="91409" anchor="t" anchorCtr="0"/>
          <a:lstStyle>
            <a:lvl1pPr>
              <a:defRPr sz="5294" spc="-74"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721860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8"/>
            <a:ext cx="7394337" cy="2697988"/>
          </a:xfrm>
          <a:noFill/>
        </p:spPr>
        <p:txBody>
          <a:bodyPr tIns="91409" bIns="91409" anchor="t" anchorCtr="0"/>
          <a:lstStyle>
            <a:lvl1pPr>
              <a:defRPr sz="5294" spc="-74" baseline="0">
                <a:gradFill>
                  <a:gsLst>
                    <a:gs pos="5833">
                      <a:schemeClr val="tx1">
                        <a:lumMod val="50000"/>
                      </a:schemeClr>
                    </a:gs>
                    <a:gs pos="100000">
                      <a:schemeClr val="tx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050303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Video slide">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8"/>
            <a:ext cx="7394337" cy="2697988"/>
          </a:xfrm>
          <a:noFill/>
        </p:spPr>
        <p:txBody>
          <a:bodyPr tIns="91409" bIns="91409" anchor="t" anchorCtr="0"/>
          <a:lstStyle>
            <a:lvl1pPr>
              <a:defRPr sz="5294" spc="-74" baseline="0">
                <a:gradFill>
                  <a:gsLst>
                    <a:gs pos="5833">
                      <a:schemeClr val="bg1"/>
                    </a:gs>
                    <a:gs pos="10000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575596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8"/>
            <a:ext cx="7394337" cy="2697988"/>
          </a:xfrm>
          <a:noFill/>
        </p:spPr>
        <p:txBody>
          <a:bodyPr tIns="91409" bIns="91409" anchor="t" anchorCtr="0"/>
          <a:lstStyle>
            <a:lvl1pPr>
              <a:defRPr sz="5294" spc="-74"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198252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8"/>
            <a:ext cx="7394337" cy="2697988"/>
          </a:xfrm>
          <a:noFill/>
        </p:spPr>
        <p:txBody>
          <a:bodyPr tIns="91409" bIns="91409" anchor="t" anchorCtr="0"/>
          <a:lstStyle>
            <a:lvl1pPr>
              <a:defRPr sz="5294" spc="-74"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3141026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3" cy="1794661"/>
          </a:xfrm>
          <a:noFill/>
        </p:spPr>
        <p:txBody>
          <a:bodyPr lIns="146252" tIns="109688" rIns="146252" bIns="109688">
            <a:noAutofit/>
          </a:bodyPr>
          <a:lstStyle>
            <a:lvl1pPr marL="0" indent="0">
              <a:spcBef>
                <a:spcPts val="0"/>
              </a:spcBef>
              <a:buNone/>
              <a:defRPr sz="2574"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252" tIns="91409" rIns="146252" bIns="91409" anchor="t" anchorCtr="0"/>
          <a:lstStyle>
            <a:lvl1pPr>
              <a:defRPr sz="4338" spc="-74"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67510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Video slide 2">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8"/>
            <a:ext cx="7394337" cy="2697988"/>
          </a:xfrm>
          <a:noFill/>
        </p:spPr>
        <p:txBody>
          <a:bodyPr tIns="91409" bIns="91409" anchor="t" anchorCtr="0"/>
          <a:lstStyle>
            <a:lvl1pPr>
              <a:defRPr sz="5294" spc="-74" baseline="0">
                <a:gradFill>
                  <a:gsLst>
                    <a:gs pos="5833">
                      <a:schemeClr val="bg1">
                        <a:lumMod val="50000"/>
                      </a:schemeClr>
                    </a:gs>
                    <a:gs pos="100000">
                      <a:schemeClr val="bg1">
                        <a:lumMod val="50000"/>
                      </a:schemeClr>
                    </a:gs>
                  </a:gsLst>
                  <a:lin ang="5400000" scaled="0"/>
                </a:gradFill>
              </a:defRPr>
            </a:lvl1pPr>
          </a:lstStyle>
          <a:p>
            <a:r>
              <a:rPr lang="en-US" dirty="0"/>
              <a:t>Video title</a:t>
            </a:r>
          </a:p>
        </p:txBody>
      </p:sp>
    </p:spTree>
    <p:extLst>
      <p:ext uri="{BB962C8B-B14F-4D97-AF65-F5344CB8AC3E}">
        <p14:creationId xmlns:p14="http://schemas.microsoft.com/office/powerpoint/2010/main" val="2641894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Video slide 2">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ltGray">
          <a:xfrm>
            <a:off x="201976" y="1187644"/>
            <a:ext cx="7395458"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1186358"/>
            <a:ext cx="7394337" cy="2697988"/>
          </a:xfrm>
          <a:noFill/>
        </p:spPr>
        <p:txBody>
          <a:bodyPr tIns="91409" bIns="91409" anchor="t" anchorCtr="0"/>
          <a:lstStyle>
            <a:lvl1pPr>
              <a:defRPr sz="5294" spc="-74" baseline="0">
                <a:gradFill>
                  <a:gsLst>
                    <a:gs pos="5833">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187542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6"/>
            <a:ext cx="8740142" cy="1796217"/>
          </a:xfrm>
          <a:noFill/>
        </p:spPr>
        <p:txBody>
          <a:bodyPr tIns="91409" bIns="91409" anchor="t" anchorCtr="0"/>
          <a:lstStyle>
            <a:lvl1pPr>
              <a:defRPr sz="6397"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2862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6"/>
            <a:ext cx="8740142" cy="1796217"/>
          </a:xfrm>
          <a:noFill/>
        </p:spPr>
        <p:txBody>
          <a:bodyPr tIns="91409" bIns="91409" anchor="t" anchorCtr="0"/>
          <a:lstStyle>
            <a:lvl1pPr>
              <a:defRPr sz="6397" spc="-74"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4230676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6"/>
            <a:ext cx="8740142" cy="1796217"/>
          </a:xfrm>
          <a:noFill/>
        </p:spPr>
        <p:txBody>
          <a:bodyPr tIns="91409" bIns="91409" anchor="t" anchorCtr="0"/>
          <a:lstStyle>
            <a:lvl1pPr>
              <a:defRPr sz="6397" spc="-74"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569485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2084176"/>
            <a:ext cx="8740142" cy="1796217"/>
          </a:xfrm>
          <a:noFill/>
        </p:spPr>
        <p:txBody>
          <a:bodyPr tIns="91409" bIns="91409" anchor="t" anchorCtr="0"/>
          <a:lstStyle>
            <a:lvl1pPr>
              <a:defRPr sz="6397" spc="-74" baseline="0">
                <a:gradFill>
                  <a:gsLst>
                    <a:gs pos="100000">
                      <a:schemeClr val="bg1">
                        <a:lumMod val="50000"/>
                      </a:schemeClr>
                    </a:gs>
                    <a:gs pos="0">
                      <a:schemeClr val="bg1">
                        <a:lumMod val="50000"/>
                      </a:schemeClr>
                    </a:gs>
                  </a:gsLst>
                  <a:lin ang="5400000" scaled="0"/>
                </a:gradFill>
              </a:defRPr>
            </a:lvl1pPr>
          </a:lstStyle>
          <a:p>
            <a:r>
              <a:rPr lang="en-US" dirty="0"/>
              <a:t>Section title</a:t>
            </a:r>
          </a:p>
        </p:txBody>
      </p:sp>
    </p:spTree>
    <p:extLst>
      <p:ext uri="{BB962C8B-B14F-4D97-AF65-F5344CB8AC3E}">
        <p14:creationId xmlns:p14="http://schemas.microsoft.com/office/powerpoint/2010/main" val="392613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71"/>
            </a:lvl1pPr>
          </a:lstStyle>
          <a:p>
            <a:r>
              <a:rPr lang="en-US" dirty="0"/>
              <a:t>Click to edit Master title style</a:t>
            </a:r>
          </a:p>
        </p:txBody>
      </p:sp>
      <p:sp>
        <p:nvSpPr>
          <p:cNvPr id="6" name="Text Placeholder 5"/>
          <p:cNvSpPr>
            <a:spLocks noGrp="1"/>
          </p:cNvSpPr>
          <p:nvPr>
            <p:ph type="body" sz="quarter" idx="10"/>
          </p:nvPr>
        </p:nvSpPr>
        <p:spPr>
          <a:xfrm>
            <a:off x="201929" y="1189178"/>
            <a:ext cx="8740142" cy="1503234"/>
          </a:xfrm>
        </p:spPr>
        <p:txBody>
          <a:bodyPr/>
          <a:lstStyle>
            <a:lvl1pPr marL="0" indent="0">
              <a:buNone/>
              <a:defRPr>
                <a:gradFill>
                  <a:gsLst>
                    <a:gs pos="1250">
                      <a:schemeClr val="tx1"/>
                    </a:gs>
                    <a:gs pos="99000">
                      <a:schemeClr val="tx1"/>
                    </a:gs>
                  </a:gsLst>
                  <a:lin ang="5400000" scaled="0"/>
                </a:gradFill>
              </a:defRPr>
            </a:lvl1pPr>
            <a:lvl2pPr marL="0" indent="0">
              <a:buFontTx/>
              <a:buNone/>
              <a:defRPr sz="1397"/>
            </a:lvl2pPr>
            <a:lvl3pPr marL="168029" indent="0">
              <a:buNone/>
              <a:defRPr/>
            </a:lvl3pPr>
            <a:lvl4pPr marL="336056" indent="0">
              <a:buNone/>
              <a:defRPr/>
            </a:lvl4pPr>
            <a:lvl5pPr marL="5040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72443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1189176"/>
            <a:ext cx="8740142" cy="1565431"/>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3971"/>
            </a:lvl1pPr>
          </a:lstStyle>
          <a:p>
            <a:r>
              <a:rPr lang="en-US" dirty="0"/>
              <a:t>Click to edit Master title style</a:t>
            </a:r>
          </a:p>
        </p:txBody>
      </p:sp>
    </p:spTree>
    <p:extLst>
      <p:ext uri="{BB962C8B-B14F-4D97-AF65-F5344CB8AC3E}">
        <p14:creationId xmlns:p14="http://schemas.microsoft.com/office/powerpoint/2010/main" val="38762018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71"/>
            </a:lvl1pPr>
          </a:lstStyle>
          <a:p>
            <a:r>
              <a:rPr lang="en-US" dirty="0"/>
              <a:t>Click to edit Master title style</a:t>
            </a:r>
          </a:p>
        </p:txBody>
      </p:sp>
      <p:sp>
        <p:nvSpPr>
          <p:cNvPr id="4" name="Text Placeholder 3"/>
          <p:cNvSpPr>
            <a:spLocks noGrp="1"/>
          </p:cNvSpPr>
          <p:nvPr>
            <p:ph type="body" sz="quarter" idx="10"/>
          </p:nvPr>
        </p:nvSpPr>
        <p:spPr>
          <a:xfrm>
            <a:off x="201933" y="1189179"/>
            <a:ext cx="4033911" cy="1819025"/>
          </a:xfrm>
        </p:spPr>
        <p:txBody>
          <a:bodyPr wrap="square">
            <a:spAutoFit/>
          </a:bodyPr>
          <a:lstStyle>
            <a:lvl1pPr marL="0" indent="0">
              <a:spcBef>
                <a:spcPts val="900"/>
              </a:spcBef>
              <a:buClr>
                <a:schemeClr val="tx1"/>
              </a:buClr>
              <a:buFont typeface="Wingdings" pitchFamily="2" charset="2"/>
              <a:buNone/>
              <a:defRPr sz="2574"/>
            </a:lvl1pPr>
            <a:lvl2pPr marL="0" indent="0">
              <a:buNone/>
              <a:defRPr sz="1397"/>
            </a:lvl2pPr>
            <a:lvl3pPr marL="170362" indent="0">
              <a:buNone/>
              <a:tabLst/>
              <a:defRPr sz="1397"/>
            </a:lvl3pPr>
            <a:lvl4pPr marL="338392" indent="0">
              <a:buNone/>
              <a:defRPr/>
            </a:lvl4pPr>
            <a:lvl5pPr marL="5040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4" y="1189179"/>
            <a:ext cx="4033911" cy="1819025"/>
          </a:xfrm>
        </p:spPr>
        <p:txBody>
          <a:bodyPr wrap="square">
            <a:spAutoFit/>
          </a:bodyPr>
          <a:lstStyle>
            <a:lvl1pPr marL="0" indent="0">
              <a:spcBef>
                <a:spcPts val="900"/>
              </a:spcBef>
              <a:buClr>
                <a:schemeClr val="tx1"/>
              </a:buClr>
              <a:buFont typeface="Wingdings" pitchFamily="2" charset="2"/>
              <a:buNone/>
              <a:defRPr sz="2574"/>
            </a:lvl1pPr>
            <a:lvl2pPr marL="0" indent="0">
              <a:buNone/>
              <a:defRPr sz="1397"/>
            </a:lvl2pPr>
            <a:lvl3pPr marL="170362" indent="0">
              <a:buNone/>
              <a:tabLst/>
              <a:defRPr sz="1397"/>
            </a:lvl3pPr>
            <a:lvl4pPr marL="338392" indent="0">
              <a:buNone/>
              <a:defRPr/>
            </a:lvl4pPr>
            <a:lvl5pPr marL="5040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840028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71"/>
            </a:lvl1pPr>
          </a:lstStyle>
          <a:p>
            <a:r>
              <a:rPr lang="en-US" dirty="0"/>
              <a:t>Click to edit Master title style</a:t>
            </a:r>
          </a:p>
        </p:txBody>
      </p:sp>
      <p:sp>
        <p:nvSpPr>
          <p:cNvPr id="4" name="Text Placeholder 3"/>
          <p:cNvSpPr>
            <a:spLocks noGrp="1"/>
          </p:cNvSpPr>
          <p:nvPr>
            <p:ph type="body" sz="quarter" idx="10"/>
          </p:nvPr>
        </p:nvSpPr>
        <p:spPr>
          <a:xfrm>
            <a:off x="201933" y="1189179"/>
            <a:ext cx="4033911" cy="1881222"/>
          </a:xfrm>
        </p:spPr>
        <p:txBody>
          <a:bodyPr wrap="square">
            <a:spAutoFit/>
          </a:bodyPr>
          <a:lstStyle>
            <a:lvl1pPr marL="211204" indent="-211204">
              <a:spcBef>
                <a:spcPts val="900"/>
              </a:spcBef>
              <a:buClr>
                <a:schemeClr val="tx1"/>
              </a:buClr>
              <a:buFont typeface="Arial" pitchFamily="34" charset="0"/>
              <a:buChar char="•"/>
              <a:defRPr sz="2574"/>
            </a:lvl1pPr>
            <a:lvl2pPr marL="390424" indent="-171407">
              <a:defRPr sz="1765"/>
            </a:lvl2pPr>
            <a:lvl3pPr marL="514219" indent="-123794">
              <a:tabLst/>
              <a:defRPr sz="1397"/>
            </a:lvl3pPr>
            <a:lvl4pPr marL="647534" indent="-133316">
              <a:defRPr/>
            </a:lvl4pPr>
            <a:lvl5pPr marL="771327" indent="-12379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4" y="1189179"/>
            <a:ext cx="4033911" cy="1881222"/>
          </a:xfrm>
        </p:spPr>
        <p:txBody>
          <a:bodyPr wrap="square">
            <a:spAutoFit/>
          </a:bodyPr>
          <a:lstStyle>
            <a:lvl1pPr marL="211204" indent="-211204">
              <a:spcBef>
                <a:spcPts val="900"/>
              </a:spcBef>
              <a:buClr>
                <a:schemeClr val="tx1"/>
              </a:buClr>
              <a:buFont typeface="Arial" pitchFamily="34" charset="0"/>
              <a:buChar char="•"/>
              <a:defRPr sz="2574"/>
            </a:lvl1pPr>
            <a:lvl2pPr marL="390424" indent="-171407">
              <a:defRPr sz="1765"/>
            </a:lvl2pPr>
            <a:lvl3pPr marL="514219" indent="-123794">
              <a:tabLst/>
              <a:defRPr sz="1397"/>
            </a:lvl3pPr>
            <a:lvl4pPr marL="647534" indent="-133316">
              <a:defRPr/>
            </a:lvl4pPr>
            <a:lvl5pPr marL="771327" indent="-12379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80552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3" cy="1794661"/>
          </a:xfrm>
          <a:noFill/>
        </p:spPr>
        <p:txBody>
          <a:bodyPr lIns="146252" tIns="109688" rIns="146252" bIns="109688">
            <a:noAutofit/>
          </a:bodyPr>
          <a:lstStyle>
            <a:lvl1pPr marL="0" indent="0">
              <a:spcBef>
                <a:spcPts val="0"/>
              </a:spcBef>
              <a:buNone/>
              <a:defRPr sz="2574"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252" tIns="91409" rIns="146252" bIns="91409" anchor="t" anchorCtr="0"/>
          <a:lstStyle>
            <a:lvl1pPr>
              <a:defRPr sz="4338" spc="-74"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2189729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71"/>
            </a:lvl1pPr>
          </a:lstStyle>
          <a:p>
            <a:r>
              <a:rPr lang="en-US"/>
              <a:t>Click to edit Master title style</a:t>
            </a:r>
          </a:p>
        </p:txBody>
      </p:sp>
    </p:spTree>
    <p:extLst>
      <p:ext uri="{BB962C8B-B14F-4D97-AF65-F5344CB8AC3E}">
        <p14:creationId xmlns:p14="http://schemas.microsoft.com/office/powerpoint/2010/main" val="17709994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37613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613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029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539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4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80"/>
            <a:ext cx="8740142" cy="1847879"/>
          </a:xfrm>
          <a:prstGeom prst="rect">
            <a:avLst/>
          </a:prstGeom>
        </p:spPr>
        <p:txBody>
          <a:bodyPr/>
          <a:lstStyle>
            <a:lvl1pPr marL="213538" indent="-213538">
              <a:buClr>
                <a:schemeClr val="tx1"/>
              </a:buClr>
              <a:buSzPct val="90000"/>
              <a:buFont typeface="Arial" pitchFamily="34" charset="0"/>
              <a:buChar char="•"/>
              <a:defRPr sz="257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072" indent="-206535">
              <a:buClr>
                <a:schemeClr val="tx1"/>
              </a:buClr>
              <a:buSzPct val="90000"/>
              <a:buFont typeface="Arial" pitchFamily="34" charset="0"/>
              <a:buChar char="•"/>
              <a:defRPr sz="242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09" indent="-213538">
              <a:buClr>
                <a:schemeClr val="tx1"/>
              </a:buClr>
              <a:buSzPct val="90000"/>
              <a:buFont typeface="Arial" pitchFamily="34" charset="0"/>
              <a:buChar char="•"/>
              <a:defRPr sz="2132">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637" indent="-168029">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666" indent="-168029">
              <a:buClr>
                <a:schemeClr val="tx1"/>
              </a:buClr>
              <a:buSzPct val="90000"/>
              <a:buFont typeface="Arial" pitchFamily="34" charset="0"/>
              <a:buChar char="•"/>
              <a:defRPr sz="139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9"/>
            <a:ext cx="9144001" cy="619126"/>
          </a:xfrm>
          <a:prstGeom prst="rect">
            <a:avLst/>
          </a:prstGeom>
          <a:solidFill>
            <a:srgbClr val="FFFF99"/>
          </a:solidFill>
        </p:spPr>
        <p:txBody>
          <a:bodyPr wrap="square" lIns="155401" tIns="77700" rIns="155401" bIns="77700" anchor="b" anchorCtr="0">
            <a:noAutofit/>
          </a:bodyPr>
          <a:lstStyle>
            <a:lvl1pPr algn="r">
              <a:buFont typeface="Arial" pitchFamily="34" charset="0"/>
              <a:buNone/>
              <a:defRPr sz="2647" spc="-3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61248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168" y="1558"/>
          <a:ext cx="1167" cy="1556"/>
        </p:xfrm>
        <a:graphic>
          <a:graphicData uri="http://schemas.openxmlformats.org/presentationml/2006/ole">
            <mc:AlternateContent xmlns:mc="http://schemas.openxmlformats.org/markup-compatibility/2006">
              <mc:Choice xmlns:v="urn:schemas-microsoft-com:vml" Requires="v">
                <p:oleObj spid="_x0000_s1204"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 y="1558"/>
                        <a:ext cx="1167"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pic>
        <p:nvPicPr>
          <p:cNvPr id="3" name="Picture 2" descr="WinAzure_rgb_Wht_S.png"/>
          <p:cNvPicPr>
            <a:picLocks noChangeAspect="1"/>
          </p:cNvPicPr>
          <p:nvPr userDrawn="1"/>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69177" y="6297934"/>
            <a:ext cx="1277391" cy="408657"/>
          </a:xfrm>
          <a:prstGeom prst="rect">
            <a:avLst/>
          </a:prstGeom>
        </p:spPr>
      </p:pic>
      <p:sp>
        <p:nvSpPr>
          <p:cNvPr id="7" name="Slide Number Placeholder 6"/>
          <p:cNvSpPr>
            <a:spLocks noGrp="1"/>
          </p:cNvSpPr>
          <p:nvPr>
            <p:ph type="sldNum" sz="quarter" idx="4"/>
          </p:nvPr>
        </p:nvSpPr>
        <p:spPr>
          <a:xfrm>
            <a:off x="6552772" y="6356803"/>
            <a:ext cx="2133678" cy="364224"/>
          </a:xfrm>
          <a:prstGeom prst="rect">
            <a:avLst/>
          </a:prstGeom>
        </p:spPr>
        <p:txBody>
          <a:bodyPr vert="horz" lIns="91432" tIns="45715" rIns="91432" bIns="45715" rtlCol="0" anchor="ctr"/>
          <a:lstStyle>
            <a:lvl1pPr algn="r">
              <a:defRPr sz="735">
                <a:solidFill>
                  <a:schemeClr val="tx1">
                    <a:tint val="75000"/>
                  </a:schemeClr>
                </a:solidFill>
              </a:defRPr>
            </a:lvl1pPr>
          </a:lstStyle>
          <a:p>
            <a:pPr defTabSz="685597"/>
            <a:fld id="{FFB82908-4842-4340-9D73-01C813DDC308}" type="slidenum">
              <a:rPr lang="en-US" smtClean="0">
                <a:solidFill>
                  <a:srgbClr val="505050">
                    <a:tint val="75000"/>
                  </a:srgbClr>
                </a:solidFill>
              </a:rPr>
              <a:pPr defTabSz="685597"/>
              <a:t>‹#›</a:t>
            </a:fld>
            <a:endParaRPr lang="en-US" dirty="0">
              <a:solidFill>
                <a:srgbClr val="505050">
                  <a:tint val="75000"/>
                </a:srgbClr>
              </a:solidFill>
            </a:endParaRPr>
          </a:p>
        </p:txBody>
      </p:sp>
    </p:spTree>
    <p:extLst>
      <p:ext uri="{BB962C8B-B14F-4D97-AF65-F5344CB8AC3E}">
        <p14:creationId xmlns:p14="http://schemas.microsoft.com/office/powerpoint/2010/main" val="319312445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cSld name="Slajd tytułowy">
    <p:spTree>
      <p:nvGrpSpPr>
        <p:cNvPr id="1" name=""/>
        <p:cNvGrpSpPr/>
        <p:nvPr/>
      </p:nvGrpSpPr>
      <p:grpSpPr>
        <a:xfrm>
          <a:off x="0" y="0"/>
          <a:ext cx="0" cy="0"/>
          <a:chOff x="0" y="0"/>
          <a:chExt cx="0" cy="0"/>
        </a:xfrm>
      </p:grpSpPr>
      <p:sp>
        <p:nvSpPr>
          <p:cNvPr id="7" name="Rectangle 6"/>
          <p:cNvSpPr/>
          <p:nvPr/>
        </p:nvSpPr>
        <p:spPr>
          <a:xfrm>
            <a:off x="1" y="762000"/>
            <a:ext cx="6856214"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762000"/>
            <a:ext cx="2193989"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1298448"/>
            <a:ext cx="5486400" cy="3255264"/>
          </a:xfrm>
        </p:spPr>
        <p:txBody>
          <a:bodyPr anchor="b">
            <a:normAutofit/>
          </a:bodyPr>
          <a:lstStyle>
            <a:lvl1pPr algn="l">
              <a:defRPr sz="4425" spc="-75" baseline="0">
                <a:solidFill>
                  <a:srgbClr val="FFFFFF"/>
                </a:solidFill>
              </a:defRPr>
            </a:lvl1pPr>
          </a:lstStyle>
          <a:p>
            <a:r>
              <a:rPr lang="pl-PL"/>
              <a:t>Kliknij, aby edytować styl</a:t>
            </a:r>
            <a:endParaRPr lang="en-US" dirty="0"/>
          </a:p>
        </p:txBody>
      </p:sp>
      <p:sp>
        <p:nvSpPr>
          <p:cNvPr id="3" name="Subtitle 2"/>
          <p:cNvSpPr>
            <a:spLocks noGrp="1"/>
          </p:cNvSpPr>
          <p:nvPr>
            <p:ph type="subTitle" idx="1"/>
          </p:nvPr>
        </p:nvSpPr>
        <p:spPr>
          <a:xfrm>
            <a:off x="825011" y="4670246"/>
            <a:ext cx="5486400" cy="914400"/>
          </a:xfrm>
        </p:spPr>
        <p:txBody>
          <a:bodyPr anchor="t">
            <a:normAutofit/>
          </a:bodyPr>
          <a:lstStyle>
            <a:lvl1pPr marL="0" indent="0" algn="l">
              <a:buNone/>
              <a:defRPr sz="1650" cap="none" spc="0" baseline="0">
                <a:solidFill>
                  <a:schemeClr val="accent1">
                    <a:lumMod val="20000"/>
                    <a:lumOff val="80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pl-PL"/>
              <a:t>Kliknij, aby edytować styl wzorca podtytułu</a:t>
            </a:r>
            <a:endParaRPr lang="en-US" dirty="0"/>
          </a:p>
        </p:txBody>
      </p:sp>
      <p:sp>
        <p:nvSpPr>
          <p:cNvPr id="4" name="Date Placeholder 3"/>
          <p:cNvSpPr>
            <a:spLocks noGrp="1"/>
          </p:cNvSpPr>
          <p:nvPr>
            <p:ph type="dt" sz="half" idx="10"/>
          </p:nvPr>
        </p:nvSpPr>
        <p:spPr>
          <a:xfrm>
            <a:off x="196849" y="6356351"/>
            <a:ext cx="2057400" cy="365125"/>
          </a:xfrm>
          <a:prstGeom prst="rect">
            <a:avLst/>
          </a:prstGeom>
        </p:spPr>
        <p:txBody>
          <a:bodyPr/>
          <a:lstStyle/>
          <a:p>
            <a:fld id="{5586B75A-687E-405C-8A0B-8D00578BA2C3}" type="datetimeFigureOut">
              <a:rPr lang="en-US" dirty="0"/>
              <a:pPr/>
              <a:t>9/14/2017</a:t>
            </a:fld>
            <a:endParaRPr lang="en-US" dirty="0"/>
          </a:p>
        </p:txBody>
      </p:sp>
      <p:sp>
        <p:nvSpPr>
          <p:cNvPr id="5" name="Footer Placeholder 4"/>
          <p:cNvSpPr>
            <a:spLocks noGrp="1"/>
          </p:cNvSpPr>
          <p:nvPr>
            <p:ph type="ftr" sz="quarter" idx="11"/>
          </p:nvPr>
        </p:nvSpPr>
        <p:spPr>
          <a:xfrm>
            <a:off x="2901951" y="6356351"/>
            <a:ext cx="4433638"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7975602" y="6356351"/>
            <a:ext cx="1148195" cy="365125"/>
          </a:xfrm>
          <a:prstGeom prst="rect">
            <a:avLst/>
          </a:prstGeom>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685595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ylko tytuł">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l-PL"/>
              <a:t>Kliknij, aby edytować styl</a:t>
            </a:r>
            <a:endParaRPr lang="en-US" dirty="0"/>
          </a:p>
        </p:txBody>
      </p:sp>
      <p:sp>
        <p:nvSpPr>
          <p:cNvPr id="2" name="Date Placeholder 1"/>
          <p:cNvSpPr>
            <a:spLocks noGrp="1"/>
          </p:cNvSpPr>
          <p:nvPr>
            <p:ph type="dt" sz="half" idx="10"/>
          </p:nvPr>
        </p:nvSpPr>
        <p:spPr>
          <a:xfrm>
            <a:off x="196849" y="6356351"/>
            <a:ext cx="2057400" cy="365125"/>
          </a:xfrm>
          <a:prstGeom prst="rect">
            <a:avLst/>
          </a:prstGeom>
        </p:spPr>
        <p:txBody>
          <a:bodyPr/>
          <a:lstStyle/>
          <a:p>
            <a:fld id="{5586B75A-687E-405C-8A0B-8D00578BA2C3}" type="datetimeFigureOut">
              <a:rPr lang="en-US" dirty="0"/>
              <a:pPr/>
              <a:t>9/14/2017</a:t>
            </a:fld>
            <a:endParaRPr lang="en-US" dirty="0"/>
          </a:p>
        </p:txBody>
      </p:sp>
      <p:sp>
        <p:nvSpPr>
          <p:cNvPr id="7" name="Footer Placeholder 6"/>
          <p:cNvSpPr>
            <a:spLocks noGrp="1"/>
          </p:cNvSpPr>
          <p:nvPr>
            <p:ph type="ftr" sz="quarter" idx="11"/>
          </p:nvPr>
        </p:nvSpPr>
        <p:spPr>
          <a:xfrm>
            <a:off x="2901951" y="6356351"/>
            <a:ext cx="4433638" cy="365125"/>
          </a:xfrm>
          <a:prstGeom prst="rect">
            <a:avLst/>
          </a:prstGeom>
        </p:spPr>
        <p:txBody>
          <a:bodyPr/>
          <a:lstStyle/>
          <a:p>
            <a:endParaRPr lang="en-US" dirty="0"/>
          </a:p>
        </p:txBody>
      </p:sp>
      <p:sp>
        <p:nvSpPr>
          <p:cNvPr id="8" name="Slide Number Placeholder 7"/>
          <p:cNvSpPr>
            <a:spLocks noGrp="1"/>
          </p:cNvSpPr>
          <p:nvPr>
            <p:ph type="sldNum" sz="quarter" idx="12"/>
          </p:nvPr>
        </p:nvSpPr>
        <p:spPr>
          <a:xfrm>
            <a:off x="7975602" y="6356351"/>
            <a:ext cx="1148195" cy="365125"/>
          </a:xfrm>
          <a:prstGeom prst="rect">
            <a:avLst/>
          </a:prstGeom>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921737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accent4"/>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3" cy="1794661"/>
          </a:xfrm>
          <a:noFill/>
        </p:spPr>
        <p:txBody>
          <a:bodyPr lIns="146252" tIns="109688" rIns="146252" bIns="109688">
            <a:noAutofit/>
          </a:bodyPr>
          <a:lstStyle>
            <a:lvl1pPr marL="0" indent="0">
              <a:spcBef>
                <a:spcPts val="0"/>
              </a:spcBef>
              <a:buNone/>
              <a:defRPr sz="2574"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252" tIns="91409" rIns="146252" bIns="91409" anchor="t" anchorCtr="0"/>
          <a:lstStyle>
            <a:lvl1pPr>
              <a:defRPr sz="4338" spc="-74"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2828410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accent3"/>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877272"/>
            <a:ext cx="4705063" cy="1794661"/>
          </a:xfrm>
          <a:noFill/>
        </p:spPr>
        <p:txBody>
          <a:bodyPr lIns="146252" tIns="109688" rIns="146252" bIns="109688">
            <a:noAutofit/>
          </a:bodyPr>
          <a:lstStyle>
            <a:lvl1pPr marL="0" indent="0">
              <a:spcBef>
                <a:spcPts val="0"/>
              </a:spcBef>
              <a:buNone/>
              <a:defRPr sz="2574" spc="0" baseline="0">
                <a:gradFill>
                  <a:gsLst>
                    <a:gs pos="1250">
                      <a:schemeClr val="bg1">
                        <a:lumMod val="50000"/>
                      </a:schemeClr>
                    </a:gs>
                    <a:gs pos="100000">
                      <a:schemeClr val="bg1">
                        <a:lumMod val="50000"/>
                      </a:schemeClr>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2075840"/>
            <a:ext cx="7395458" cy="1801436"/>
          </a:xfrm>
          <a:noFill/>
        </p:spPr>
        <p:txBody>
          <a:bodyPr lIns="146252" tIns="91409" rIns="146252" bIns="91409" anchor="t" anchorCtr="0"/>
          <a:lstStyle>
            <a:lvl1pPr>
              <a:defRPr sz="4338" spc="-74" baseline="0">
                <a:gradFill>
                  <a:gsLst>
                    <a:gs pos="1250">
                      <a:schemeClr val="bg1">
                        <a:lumMod val="50000"/>
                      </a:schemeClr>
                    </a:gs>
                    <a:gs pos="100000">
                      <a:schemeClr val="bg1">
                        <a:lumMod val="50000"/>
                      </a:schemeClr>
                    </a:gs>
                  </a:gsLst>
                  <a:lin ang="5400000" scaled="0"/>
                </a:gradFill>
              </a:defRPr>
            </a:lvl1pPr>
          </a:lstStyle>
          <a:p>
            <a:r>
              <a:rPr lang="en-US" dirty="0"/>
              <a:t>Presentation title</a:t>
            </a:r>
          </a:p>
        </p:txBody>
      </p:sp>
    </p:spTree>
    <p:extLst>
      <p:ext uri="{BB962C8B-B14F-4D97-AF65-F5344CB8AC3E}">
        <p14:creationId xmlns:p14="http://schemas.microsoft.com/office/powerpoint/2010/main" val="2794543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33237" y="5930712"/>
            <a:ext cx="1359716" cy="666978"/>
          </a:xfrm>
          <a:prstGeom prst="rect">
            <a:avLst/>
          </a:prstGeom>
        </p:spPr>
      </p:pic>
      <p:sp>
        <p:nvSpPr>
          <p:cNvPr id="12" name="Rectangle 11"/>
          <p:cNvSpPr/>
          <p:nvPr userDrawn="1"/>
        </p:nvSpPr>
        <p:spPr bwMode="gray">
          <a:xfrm>
            <a:off x="201976" y="1187620"/>
            <a:ext cx="5378549" cy="448276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29" y="1187620"/>
            <a:ext cx="5378549" cy="2242047"/>
          </a:xfrm>
          <a:noFill/>
        </p:spPr>
        <p:txBody>
          <a:bodyPr lIns="146252" tIns="91409" rIns="146252" bIns="91409" anchor="t" anchorCtr="0"/>
          <a:lstStyle>
            <a:lvl1pPr>
              <a:defRPr sz="4338" spc="-74" baseline="0">
                <a:gradFill>
                  <a:gsLst>
                    <a:gs pos="0">
                      <a:srgbClr val="FFFFFF"/>
                    </a:gs>
                    <a:gs pos="100000">
                      <a:srgbClr val="FFFFFF"/>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ltGray">
          <a:xfrm>
            <a:off x="201976" y="3429667"/>
            <a:ext cx="5378549" cy="2240713"/>
          </a:xfrm>
          <a:noFill/>
        </p:spPr>
        <p:txBody>
          <a:bodyPr lIns="146252" tIns="109688" rIns="146252" bIns="109688">
            <a:noAutofit/>
          </a:bodyPr>
          <a:lstStyle>
            <a:lvl1pPr marL="0" indent="0">
              <a:spcBef>
                <a:spcPts val="0"/>
              </a:spcBef>
              <a:buNone/>
              <a:defRPr sz="2426" spc="0" baseline="0">
                <a:gradFill>
                  <a:gsLst>
                    <a:gs pos="1250">
                      <a:srgbClr val="FFFFFF"/>
                    </a:gs>
                    <a:gs pos="99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72006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6 ">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12" name="Rectangle 11"/>
          <p:cNvSpPr/>
          <p:nvPr userDrawn="1"/>
        </p:nvSpPr>
        <p:spPr bwMode="gray">
          <a:xfrm>
            <a:off x="201976" y="1187620"/>
            <a:ext cx="5378549" cy="448276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01929" y="1187625"/>
            <a:ext cx="5378549" cy="2205807"/>
          </a:xfrm>
          <a:noFill/>
        </p:spPr>
        <p:txBody>
          <a:bodyPr lIns="146252" tIns="91409" rIns="146252" bIns="91409" anchor="t" anchorCtr="0"/>
          <a:lstStyle>
            <a:lvl1pPr>
              <a:defRPr sz="4338" spc="-74" baseline="0">
                <a:gradFill>
                  <a:gsLst>
                    <a:gs pos="0">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4"/>
          <p:cNvSpPr>
            <a:spLocks noGrp="1"/>
          </p:cNvSpPr>
          <p:nvPr>
            <p:ph type="body" sz="quarter" idx="12" hasCustomPrompt="1"/>
          </p:nvPr>
        </p:nvSpPr>
        <p:spPr bwMode="black">
          <a:xfrm>
            <a:off x="201976" y="3415441"/>
            <a:ext cx="5378549" cy="2232935"/>
          </a:xfrm>
          <a:noFill/>
        </p:spPr>
        <p:txBody>
          <a:bodyPr lIns="146252" tIns="109688" rIns="146252" bIns="109688">
            <a:noAutofit/>
          </a:bodyPr>
          <a:lstStyle>
            <a:lvl1pPr marL="0" indent="0">
              <a:spcBef>
                <a:spcPts val="0"/>
              </a:spcBef>
              <a:buNone/>
              <a:defRPr sz="2426" spc="0" baseline="0">
                <a:gradFill>
                  <a:gsLst>
                    <a:gs pos="0">
                      <a:schemeClr val="tx1">
                        <a:lumMod val="50000"/>
                      </a:schemeClr>
                    </a:gs>
                    <a:gs pos="100000">
                      <a:schemeClr val="tx1">
                        <a:lumMod val="50000"/>
                      </a:schemeClr>
                    </a:gs>
                  </a:gsLst>
                  <a:lin ang="5400000" scaled="0"/>
                </a:gradFill>
                <a:latin typeface="+mj-lt"/>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33237" y="5930712"/>
            <a:ext cx="1359716" cy="666978"/>
          </a:xfrm>
          <a:prstGeom prst="rect">
            <a:avLst/>
          </a:prstGeom>
        </p:spPr>
      </p:pic>
    </p:spTree>
    <p:extLst>
      <p:ext uri="{BB962C8B-B14F-4D97-AF65-F5344CB8AC3E}">
        <p14:creationId xmlns:p14="http://schemas.microsoft.com/office/powerpoint/2010/main" val="4187221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9144001" cy="6858000"/>
          </a:xfrm>
          <a:prstGeom prst="rect">
            <a:avLst/>
          </a:prstGeom>
        </p:spPr>
      </p:pic>
      <p:sp>
        <p:nvSpPr>
          <p:cNvPr id="13" name="Rectangle 12"/>
          <p:cNvSpPr/>
          <p:nvPr userDrawn="1"/>
        </p:nvSpPr>
        <p:spPr bwMode="gray">
          <a:xfrm>
            <a:off x="201976" y="2084147"/>
            <a:ext cx="5378549"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01976" y="2082443"/>
            <a:ext cx="5378549" cy="1794808"/>
          </a:xfrm>
          <a:noFill/>
        </p:spPr>
        <p:txBody>
          <a:bodyPr lIns="146252" tIns="91409" rIns="146252" bIns="91409" anchor="t" anchorCtr="0"/>
          <a:lstStyle>
            <a:lvl1pPr>
              <a:defRPr sz="3897" spc="-74"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ltGray">
          <a:xfrm>
            <a:off x="201976" y="3877259"/>
            <a:ext cx="5378549" cy="1789991"/>
          </a:xfrm>
        </p:spPr>
        <p:txBody>
          <a:bodyPr tIns="109688" bIns="109688">
            <a:noAutofit/>
          </a:bodyPr>
          <a:lstStyle>
            <a:lvl1pPr marL="0" indent="0">
              <a:spcBef>
                <a:spcPts val="0"/>
              </a:spcBef>
              <a:buNone/>
              <a:defRPr sz="2426">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33237" y="5930712"/>
            <a:ext cx="1359716" cy="666978"/>
          </a:xfrm>
          <a:prstGeom prst="rect">
            <a:avLst/>
          </a:prstGeom>
        </p:spPr>
      </p:pic>
    </p:spTree>
    <p:extLst>
      <p:ext uri="{BB962C8B-B14F-4D97-AF65-F5344CB8AC3E}">
        <p14:creationId xmlns:p14="http://schemas.microsoft.com/office/powerpoint/2010/main" val="7492869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7">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r="-3"/>
          <a:stretch/>
        </p:blipFill>
        <p:spPr>
          <a:xfrm flipH="1">
            <a:off x="-2" y="0"/>
            <a:ext cx="9144001" cy="6858000"/>
          </a:xfrm>
          <a:prstGeom prst="rect">
            <a:avLst/>
          </a:prstGeom>
        </p:spPr>
      </p:pic>
      <p:sp>
        <p:nvSpPr>
          <p:cNvPr id="13" name="Rectangle 12"/>
          <p:cNvSpPr/>
          <p:nvPr userDrawn="1"/>
        </p:nvSpPr>
        <p:spPr bwMode="gray">
          <a:xfrm>
            <a:off x="201976" y="2084147"/>
            <a:ext cx="5378549" cy="3586208"/>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15" tIns="107533" rIns="134415" bIns="107533" numCol="1" spcCol="0" rtlCol="0" fromWordArt="0" anchor="t" anchorCtr="0" forceAA="0" compatLnSpc="1">
            <a:prstTxWarp prst="textNoShape">
              <a:avLst/>
            </a:prstTxWarp>
            <a:noAutofit/>
          </a:bodyPr>
          <a:lstStyle/>
          <a:p>
            <a:pPr algn="ctr" defTabSz="68539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black">
          <a:xfrm>
            <a:off x="201976" y="2082443"/>
            <a:ext cx="5378549" cy="1794808"/>
          </a:xfrm>
          <a:noFill/>
        </p:spPr>
        <p:txBody>
          <a:bodyPr lIns="146252" tIns="91409" rIns="146252" bIns="91409" anchor="t" anchorCtr="0"/>
          <a:lstStyle>
            <a:lvl1pPr>
              <a:defRPr sz="3897" spc="-74" baseline="0">
                <a:gradFill>
                  <a:gsLst>
                    <a:gs pos="2917">
                      <a:schemeClr val="tx1">
                        <a:lumMod val="50000"/>
                      </a:schemeClr>
                    </a:gs>
                    <a:gs pos="100000">
                      <a:schemeClr val="tx1">
                        <a:lumMod val="50000"/>
                      </a:schemeClr>
                    </a:gs>
                  </a:gsLst>
                  <a:lin ang="5400000" scaled="0"/>
                </a:gradFill>
              </a:defRPr>
            </a:lvl1pPr>
          </a:lstStyle>
          <a:p>
            <a:r>
              <a:rPr lang="en-US" dirty="0"/>
              <a:t>Presentation title</a:t>
            </a:r>
          </a:p>
        </p:txBody>
      </p:sp>
      <p:sp>
        <p:nvSpPr>
          <p:cNvPr id="15" name="Text Placeholder 2"/>
          <p:cNvSpPr>
            <a:spLocks noGrp="1"/>
          </p:cNvSpPr>
          <p:nvPr>
            <p:ph type="body" sz="quarter" idx="14"/>
          </p:nvPr>
        </p:nvSpPr>
        <p:spPr bwMode="black">
          <a:xfrm>
            <a:off x="201976" y="3877259"/>
            <a:ext cx="5378549" cy="1789991"/>
          </a:xfrm>
        </p:spPr>
        <p:txBody>
          <a:bodyPr tIns="109688" bIns="109688">
            <a:noAutofit/>
          </a:bodyPr>
          <a:lstStyle>
            <a:lvl1pPr marL="0" indent="0">
              <a:spcBef>
                <a:spcPts val="0"/>
              </a:spcBef>
              <a:buNone/>
              <a:defRPr sz="2426">
                <a:gradFill>
                  <a:gsLst>
                    <a:gs pos="2917">
                      <a:schemeClr val="tx1">
                        <a:lumMod val="50000"/>
                      </a:schemeClr>
                    </a:gs>
                    <a:gs pos="100000">
                      <a:schemeClr val="tx1">
                        <a:lumMod val="50000"/>
                      </a:schemeClr>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33237" y="5930712"/>
            <a:ext cx="1359716" cy="666978"/>
          </a:xfrm>
          <a:prstGeom prst="rect">
            <a:avLst/>
          </a:prstGeom>
        </p:spPr>
      </p:pic>
    </p:spTree>
    <p:extLst>
      <p:ext uri="{BB962C8B-B14F-4D97-AF65-F5344CB8AC3E}">
        <p14:creationId xmlns:p14="http://schemas.microsoft.com/office/powerpoint/2010/main" val="1982216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4"/>
            <a:ext cx="8741880" cy="899665"/>
          </a:xfrm>
          <a:prstGeom prst="rect">
            <a:avLst/>
          </a:prstGeom>
        </p:spPr>
        <p:txBody>
          <a:bodyPr vert="horz" wrap="square" lIns="146252" tIns="91409" rIns="146252" bIns="9140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80"/>
            <a:ext cx="8740140" cy="1565431"/>
          </a:xfrm>
          <a:prstGeom prst="rect">
            <a:avLst/>
          </a:prstGeom>
        </p:spPr>
        <p:txBody>
          <a:bodyPr vert="horz" wrap="square" lIns="146252" tIns="91409" rIns="146252" bIns="9140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481326"/>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7" r:id="rId39"/>
  </p:sldLayoutIdLst>
  <p:transition>
    <p:fade/>
  </p:transition>
  <p:hf hdr="0" ftr="0" dt="0"/>
  <p:txStyles>
    <p:titleStyle>
      <a:lvl1pPr algn="l" defTabSz="685597" rtl="0" eaLnBrk="1" latinLnBrk="0" hangingPunct="1">
        <a:lnSpc>
          <a:spcPct val="90000"/>
        </a:lnSpc>
        <a:spcBef>
          <a:spcPct val="0"/>
        </a:spcBef>
        <a:buNone/>
        <a:defRPr lang="en-US" sz="3897"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43" marR="0" indent="-252043" algn="l" defTabSz="685597" rtl="0" eaLnBrk="1" fontAlgn="auto" latinLnBrk="0" hangingPunct="1">
        <a:lnSpc>
          <a:spcPct val="90000"/>
        </a:lnSpc>
        <a:spcBef>
          <a:spcPct val="20000"/>
        </a:spcBef>
        <a:spcAft>
          <a:spcPts val="0"/>
        </a:spcAft>
        <a:buClrTx/>
        <a:buSzPct val="90000"/>
        <a:buFont typeface="Arial" pitchFamily="34" charset="0"/>
        <a:buChar char="•"/>
        <a:tabLst/>
        <a:defRPr sz="2868" kern="1200" spc="0" baseline="0">
          <a:gradFill>
            <a:gsLst>
              <a:gs pos="1250">
                <a:schemeClr val="tx1"/>
              </a:gs>
              <a:gs pos="100000">
                <a:schemeClr val="tx1"/>
              </a:gs>
            </a:gsLst>
            <a:lin ang="5400000" scaled="0"/>
          </a:gradFill>
          <a:latin typeface="+mj-lt"/>
          <a:ea typeface="+mn-ea"/>
          <a:cs typeface="+mn-cs"/>
        </a:defRPr>
      </a:lvl1pPr>
      <a:lvl2pPr marL="429407" marR="0" indent="-177363" algn="l" defTabSz="68559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01" marR="0" indent="-168029" algn="l" defTabSz="685597" rtl="0" eaLnBrk="1" fontAlgn="auto" latinLnBrk="0" hangingPunct="1">
        <a:lnSpc>
          <a:spcPct val="90000"/>
        </a:lnSpc>
        <a:spcBef>
          <a:spcPct val="20000"/>
        </a:spcBef>
        <a:spcAft>
          <a:spcPts val="0"/>
        </a:spcAft>
        <a:buClrTx/>
        <a:buSzPct val="90000"/>
        <a:buFont typeface="Arial" pitchFamily="34" charset="0"/>
        <a:buChar char="•"/>
        <a:tabLst/>
        <a:defRPr sz="1397" kern="1200" spc="0" baseline="0">
          <a:gradFill>
            <a:gsLst>
              <a:gs pos="1250">
                <a:schemeClr val="tx1"/>
              </a:gs>
              <a:gs pos="100000">
                <a:schemeClr val="tx1"/>
              </a:gs>
            </a:gsLst>
            <a:lin ang="5400000" scaled="0"/>
          </a:gradFill>
          <a:latin typeface="+mn-lt"/>
          <a:ea typeface="+mn-ea"/>
          <a:cs typeface="+mn-cs"/>
        </a:defRPr>
      </a:lvl3pPr>
      <a:lvl4pPr marL="756129" marR="0" indent="-168029" algn="l" defTabSz="68559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158" marR="0" indent="-168029" algn="l" defTabSz="685597"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390" indent="-171399" algn="l" defTabSz="685597" rtl="0" eaLnBrk="1" latinLnBrk="0" hangingPunct="1">
        <a:spcBef>
          <a:spcPct val="20000"/>
        </a:spcBef>
        <a:buFont typeface="Arial" pitchFamily="34" charset="0"/>
        <a:buChar char="•"/>
        <a:defRPr sz="1397" kern="1200">
          <a:solidFill>
            <a:schemeClr val="tx1"/>
          </a:solidFill>
          <a:latin typeface="+mn-lt"/>
          <a:ea typeface="+mn-ea"/>
          <a:cs typeface="+mn-cs"/>
        </a:defRPr>
      </a:lvl6pPr>
      <a:lvl7pPr marL="2228190" indent="-171399" algn="l" defTabSz="685597" rtl="0" eaLnBrk="1" latinLnBrk="0" hangingPunct="1">
        <a:spcBef>
          <a:spcPct val="20000"/>
        </a:spcBef>
        <a:buFont typeface="Arial" pitchFamily="34" charset="0"/>
        <a:buChar char="•"/>
        <a:defRPr sz="1397" kern="1200">
          <a:solidFill>
            <a:schemeClr val="tx1"/>
          </a:solidFill>
          <a:latin typeface="+mn-lt"/>
          <a:ea typeface="+mn-ea"/>
          <a:cs typeface="+mn-cs"/>
        </a:defRPr>
      </a:lvl7pPr>
      <a:lvl8pPr marL="2570988" indent="-171399" algn="l" defTabSz="685597" rtl="0" eaLnBrk="1" latinLnBrk="0" hangingPunct="1">
        <a:spcBef>
          <a:spcPct val="20000"/>
        </a:spcBef>
        <a:buFont typeface="Arial" pitchFamily="34" charset="0"/>
        <a:buChar char="•"/>
        <a:defRPr sz="1397" kern="1200">
          <a:solidFill>
            <a:schemeClr val="tx1"/>
          </a:solidFill>
          <a:latin typeface="+mn-lt"/>
          <a:ea typeface="+mn-ea"/>
          <a:cs typeface="+mn-cs"/>
        </a:defRPr>
      </a:lvl8pPr>
      <a:lvl9pPr marL="2913788" indent="-171399" algn="l" defTabSz="685597" rtl="0" eaLnBrk="1" latinLnBrk="0" hangingPunct="1">
        <a:spcBef>
          <a:spcPct val="20000"/>
        </a:spcBef>
        <a:buFont typeface="Arial" pitchFamily="34" charset="0"/>
        <a:buChar char="•"/>
        <a:defRPr sz="1397" kern="1200">
          <a:solidFill>
            <a:schemeClr val="tx1"/>
          </a:solidFill>
          <a:latin typeface="+mn-lt"/>
          <a:ea typeface="+mn-ea"/>
          <a:cs typeface="+mn-cs"/>
        </a:defRPr>
      </a:lvl9pPr>
    </p:bodyStyle>
    <p:otherStyle>
      <a:defPPr>
        <a:defRPr lang="en-US"/>
      </a:defPPr>
      <a:lvl1pPr marL="0" algn="l" defTabSz="685597" rtl="0" eaLnBrk="1" latinLnBrk="0" hangingPunct="1">
        <a:defRPr sz="1324" kern="1200">
          <a:solidFill>
            <a:schemeClr val="tx1"/>
          </a:solidFill>
          <a:latin typeface="+mn-lt"/>
          <a:ea typeface="+mn-ea"/>
          <a:cs typeface="+mn-cs"/>
        </a:defRPr>
      </a:lvl1pPr>
      <a:lvl2pPr marL="342799" algn="l" defTabSz="685597" rtl="0" eaLnBrk="1" latinLnBrk="0" hangingPunct="1">
        <a:defRPr sz="1324" kern="1200">
          <a:solidFill>
            <a:schemeClr val="tx1"/>
          </a:solidFill>
          <a:latin typeface="+mn-lt"/>
          <a:ea typeface="+mn-ea"/>
          <a:cs typeface="+mn-cs"/>
        </a:defRPr>
      </a:lvl2pPr>
      <a:lvl3pPr marL="685597" algn="l" defTabSz="685597" rtl="0" eaLnBrk="1" latinLnBrk="0" hangingPunct="1">
        <a:defRPr sz="1324" kern="1200">
          <a:solidFill>
            <a:schemeClr val="tx1"/>
          </a:solidFill>
          <a:latin typeface="+mn-lt"/>
          <a:ea typeface="+mn-ea"/>
          <a:cs typeface="+mn-cs"/>
        </a:defRPr>
      </a:lvl3pPr>
      <a:lvl4pPr marL="1028396" algn="l" defTabSz="685597" rtl="0" eaLnBrk="1" latinLnBrk="0" hangingPunct="1">
        <a:defRPr sz="1324" kern="1200">
          <a:solidFill>
            <a:schemeClr val="tx1"/>
          </a:solidFill>
          <a:latin typeface="+mn-lt"/>
          <a:ea typeface="+mn-ea"/>
          <a:cs typeface="+mn-cs"/>
        </a:defRPr>
      </a:lvl4pPr>
      <a:lvl5pPr marL="1371193" algn="l" defTabSz="685597" rtl="0" eaLnBrk="1" latinLnBrk="0" hangingPunct="1">
        <a:defRPr sz="1324" kern="1200">
          <a:solidFill>
            <a:schemeClr val="tx1"/>
          </a:solidFill>
          <a:latin typeface="+mn-lt"/>
          <a:ea typeface="+mn-ea"/>
          <a:cs typeface="+mn-cs"/>
        </a:defRPr>
      </a:lvl5pPr>
      <a:lvl6pPr marL="1713992" algn="l" defTabSz="685597" rtl="0" eaLnBrk="1" latinLnBrk="0" hangingPunct="1">
        <a:defRPr sz="1324" kern="1200">
          <a:solidFill>
            <a:schemeClr val="tx1"/>
          </a:solidFill>
          <a:latin typeface="+mn-lt"/>
          <a:ea typeface="+mn-ea"/>
          <a:cs typeface="+mn-cs"/>
        </a:defRPr>
      </a:lvl6pPr>
      <a:lvl7pPr marL="2056790" algn="l" defTabSz="685597" rtl="0" eaLnBrk="1" latinLnBrk="0" hangingPunct="1">
        <a:defRPr sz="1324" kern="1200">
          <a:solidFill>
            <a:schemeClr val="tx1"/>
          </a:solidFill>
          <a:latin typeface="+mn-lt"/>
          <a:ea typeface="+mn-ea"/>
          <a:cs typeface="+mn-cs"/>
        </a:defRPr>
      </a:lvl7pPr>
      <a:lvl8pPr marL="2399589" algn="l" defTabSz="685597" rtl="0" eaLnBrk="1" latinLnBrk="0" hangingPunct="1">
        <a:defRPr sz="1324" kern="1200">
          <a:solidFill>
            <a:schemeClr val="tx1"/>
          </a:solidFill>
          <a:latin typeface="+mn-lt"/>
          <a:ea typeface="+mn-ea"/>
          <a:cs typeface="+mn-cs"/>
        </a:defRPr>
      </a:lvl8pPr>
      <a:lvl9pPr marL="2742388" algn="l" defTabSz="685597" rtl="0" eaLnBrk="1" latinLnBrk="0" hangingPunct="1">
        <a:defRPr sz="132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9.xml"/><Relationship Id="rId5" Type="http://schemas.openxmlformats.org/officeDocument/2006/relationships/image" Target="../media/image65.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9.xml"/><Relationship Id="rId5" Type="http://schemas.openxmlformats.org/officeDocument/2006/relationships/image" Target="../media/image66.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9.xml"/><Relationship Id="rId5" Type="http://schemas.openxmlformats.org/officeDocument/2006/relationships/image" Target="../media/image67.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9.xml"/><Relationship Id="rId5" Type="http://schemas.openxmlformats.org/officeDocument/2006/relationships/image" Target="../media/image65.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39.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hyperlink" Target="mailto:Contact@elitmind.com" TargetMode="External"/><Relationship Id="rId2" Type="http://schemas.openxmlformats.org/officeDocument/2006/relationships/hyperlink" Target="http://www.elitmind.com/" TargetMode="External"/><Relationship Id="rId1" Type="http://schemas.openxmlformats.org/officeDocument/2006/relationships/slideLayout" Target="../slideLayouts/slideLayout39.xml"/><Relationship Id="rId5" Type="http://schemas.openxmlformats.org/officeDocument/2006/relationships/image" Target="../media/image9.png"/><Relationship Id="rId4" Type="http://schemas.openxmlformats.org/officeDocument/2006/relationships/image" Target="../media/image68.jp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hyperlink" Target="http://www.orlen.pl/PL/" TargetMode="External"/><Relationship Id="rId18" Type="http://schemas.openxmlformats.org/officeDocument/2006/relationships/image" Target="../media/image26.jpeg"/><Relationship Id="rId26" Type="http://schemas.openxmlformats.org/officeDocument/2006/relationships/hyperlink" Target="http://kontostudenta.pl/images/banki/Pekao%20SA%20logo.jpg" TargetMode="External"/><Relationship Id="rId39" Type="http://schemas.openxmlformats.org/officeDocument/2006/relationships/image" Target="../media/image40.jpg"/><Relationship Id="rId3" Type="http://schemas.openxmlformats.org/officeDocument/2006/relationships/image" Target="../media/image15.png"/><Relationship Id="rId21" Type="http://schemas.openxmlformats.org/officeDocument/2006/relationships/hyperlink" Target="http://kontostudenta.pl/images/banki/Millennium%20Bank%20logo.jpg" TargetMode="External"/><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7.jpg"/><Relationship Id="rId7" Type="http://schemas.openxmlformats.org/officeDocument/2006/relationships/image" Target="../media/image19.jpeg"/><Relationship Id="rId12" Type="http://schemas.openxmlformats.org/officeDocument/2006/relationships/image" Target="../media/image23.jpeg"/><Relationship Id="rId17" Type="http://schemas.openxmlformats.org/officeDocument/2006/relationships/hyperlink" Target="http://kontostudenta.pl/images/banki/ING-Bank-logo.jpg" TargetMode="External"/><Relationship Id="rId25" Type="http://schemas.openxmlformats.org/officeDocument/2006/relationships/image" Target="../media/image30.png"/><Relationship Id="rId33" Type="http://schemas.openxmlformats.org/officeDocument/2006/relationships/image" Target="../media/image34.jpeg"/><Relationship Id="rId38" Type="http://schemas.openxmlformats.org/officeDocument/2006/relationships/image" Target="../media/image39.png"/><Relationship Id="rId46" Type="http://schemas.openxmlformats.org/officeDocument/2006/relationships/image" Target="../media/image46.gif"/><Relationship Id="rId2" Type="http://schemas.openxmlformats.org/officeDocument/2006/relationships/image" Target="../media/image14.png"/><Relationship Id="rId16" Type="http://schemas.openxmlformats.org/officeDocument/2006/relationships/image" Target="../media/image25.png"/><Relationship Id="rId20" Type="http://schemas.openxmlformats.org/officeDocument/2006/relationships/image" Target="../media/image27.jpeg"/><Relationship Id="rId29" Type="http://schemas.openxmlformats.org/officeDocument/2006/relationships/image" Target="../media/image32.jpeg"/><Relationship Id="rId41" Type="http://schemas.openxmlformats.org/officeDocument/2006/relationships/image" Target="../media/image42.png"/><Relationship Id="rId1" Type="http://schemas.openxmlformats.org/officeDocument/2006/relationships/slideLayout" Target="../slideLayouts/slideLayout39.xml"/><Relationship Id="rId6" Type="http://schemas.openxmlformats.org/officeDocument/2006/relationships/image" Target="../media/image18.png"/><Relationship Id="rId11" Type="http://schemas.openxmlformats.org/officeDocument/2006/relationships/hyperlink" Target="http://www.energa.pl/" TargetMode="External"/><Relationship Id="rId24" Type="http://schemas.openxmlformats.org/officeDocument/2006/relationships/hyperlink" Target="http://en.wikipedia.org/wiki/File:Det_Norske_Veritas_1-color.svg" TargetMode="External"/><Relationship Id="rId32" Type="http://schemas.openxmlformats.org/officeDocument/2006/relationships/hyperlink" Target="https://moneyzoom.pl/blog/123/" TargetMode="External"/><Relationship Id="rId37" Type="http://schemas.openxmlformats.org/officeDocument/2006/relationships/image" Target="../media/image38.jpg"/><Relationship Id="rId40" Type="http://schemas.openxmlformats.org/officeDocument/2006/relationships/image" Target="../media/image41.jpg"/><Relationship Id="rId45" Type="http://schemas.openxmlformats.org/officeDocument/2006/relationships/image" Target="../media/image45.png"/><Relationship Id="rId5" Type="http://schemas.openxmlformats.org/officeDocument/2006/relationships/image" Target="../media/image17.jpeg"/><Relationship Id="rId15" Type="http://schemas.openxmlformats.org/officeDocument/2006/relationships/hyperlink" Target="http://www.tauron-pe.pl/" TargetMode="External"/><Relationship Id="rId23" Type="http://schemas.openxmlformats.org/officeDocument/2006/relationships/image" Target="../media/image29.png"/><Relationship Id="rId28" Type="http://schemas.openxmlformats.org/officeDocument/2006/relationships/hyperlink" Target="http://kontostudenta.pl/images/banki/Raiffeisen-Polbank-logo.jpg" TargetMode="External"/><Relationship Id="rId36" Type="http://schemas.openxmlformats.org/officeDocument/2006/relationships/image" Target="../media/image37.png"/><Relationship Id="rId10" Type="http://schemas.openxmlformats.org/officeDocument/2006/relationships/image" Target="../media/image22.jpeg"/><Relationship Id="rId19" Type="http://schemas.openxmlformats.org/officeDocument/2006/relationships/hyperlink" Target="http://kontostudenta.pl/images/banki/mBank-logo.jpg" TargetMode="External"/><Relationship Id="rId31" Type="http://schemas.openxmlformats.org/officeDocument/2006/relationships/image" Target="../media/image33.jpeg"/><Relationship Id="rId44" Type="http://schemas.openxmlformats.org/officeDocument/2006/relationships/image" Target="../media/image44.png"/><Relationship Id="rId4" Type="http://schemas.openxmlformats.org/officeDocument/2006/relationships/image" Target="../media/image16.png"/><Relationship Id="rId9" Type="http://schemas.openxmlformats.org/officeDocument/2006/relationships/image" Target="../media/image21.jpeg"/><Relationship Id="rId14" Type="http://schemas.openxmlformats.org/officeDocument/2006/relationships/image" Target="../media/image24.gif"/><Relationship Id="rId22" Type="http://schemas.openxmlformats.org/officeDocument/2006/relationships/image" Target="../media/image28.jpeg"/><Relationship Id="rId27" Type="http://schemas.openxmlformats.org/officeDocument/2006/relationships/image" Target="../media/image31.jpeg"/><Relationship Id="rId30" Type="http://schemas.openxmlformats.org/officeDocument/2006/relationships/hyperlink" Target="http://assets.fontsinuse.com/static/use-media-items/16/15728/full-800x494/528bfd41/citi-logo.jpeg" TargetMode="External"/><Relationship Id="rId35" Type="http://schemas.openxmlformats.org/officeDocument/2006/relationships/image" Target="../media/image36.jpg"/><Relationship Id="rId43"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9.xml"/><Relationship Id="rId5" Type="http://schemas.openxmlformats.org/officeDocument/2006/relationships/image" Target="../media/image50.png"/><Relationship Id="rId4" Type="http://schemas.openxmlformats.org/officeDocument/2006/relationships/image" Target="../media/image49.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9.png"/><Relationship Id="rId7"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550150" y="5573106"/>
            <a:ext cx="1495424" cy="1078518"/>
          </a:xfrm>
          <a:prstGeom prst="rect">
            <a:avLst/>
          </a:prstGeom>
        </p:spPr>
      </p:pic>
      <p:sp>
        <p:nvSpPr>
          <p:cNvPr id="11" name="Rectangle 10"/>
          <p:cNvSpPr/>
          <p:nvPr/>
        </p:nvSpPr>
        <p:spPr bwMode="auto">
          <a:xfrm>
            <a:off x="0" y="1104900"/>
            <a:ext cx="8153400" cy="5753100"/>
          </a:xfrm>
          <a:prstGeom prst="rect">
            <a:avLst/>
          </a:prstGeom>
          <a:solidFill>
            <a:srgbClr val="404D5D"/>
          </a:solidFill>
          <a:ln>
            <a:solidFill>
              <a:srgbClr val="25405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
        <p:nvSpPr>
          <p:cNvPr id="2" name="Tytuł 1"/>
          <p:cNvSpPr>
            <a:spLocks noGrp="1"/>
          </p:cNvSpPr>
          <p:nvPr>
            <p:ph type="title"/>
          </p:nvPr>
        </p:nvSpPr>
        <p:spPr>
          <a:xfrm>
            <a:off x="303694" y="2371900"/>
            <a:ext cx="7666414" cy="899665"/>
          </a:xfrm>
        </p:spPr>
        <p:txBody>
          <a:bodyPr/>
          <a:lstStyle/>
          <a:p>
            <a:r>
              <a:rPr lang="en-US" dirty="0" err="1">
                <a:solidFill>
                  <a:schemeClr val="bg1"/>
                </a:solidFill>
              </a:rPr>
              <a:t>ElasticSearch</a:t>
            </a:r>
            <a:r>
              <a:rPr lang="en-US" dirty="0">
                <a:solidFill>
                  <a:schemeClr val="bg1"/>
                </a:solidFill>
              </a:rPr>
              <a:t> </a:t>
            </a:r>
            <a:r>
              <a:rPr lang="en-US" dirty="0" err="1">
                <a:solidFill>
                  <a:schemeClr val="bg1"/>
                </a:solidFill>
              </a:rPr>
              <a:t>i</a:t>
            </a:r>
            <a:r>
              <a:rPr lang="en-US" dirty="0">
                <a:solidFill>
                  <a:schemeClr val="bg1"/>
                </a:solidFill>
              </a:rPr>
              <a:t> .NET Core 2</a:t>
            </a:r>
            <a:endParaRPr lang="pl-PL" sz="4000" b="1" dirty="0">
              <a:solidFill>
                <a:schemeClr val="bg1"/>
              </a:solidFill>
            </a:endParaRPr>
          </a:p>
        </p:txBody>
      </p:sp>
      <p:sp>
        <p:nvSpPr>
          <p:cNvPr id="3" name="Podtytuł 2"/>
          <p:cNvSpPr>
            <a:spLocks noGrp="1"/>
          </p:cNvSpPr>
          <p:nvPr>
            <p:ph type="body" sz="quarter" idx="4294967295"/>
          </p:nvPr>
        </p:nvSpPr>
        <p:spPr>
          <a:xfrm>
            <a:off x="3022600" y="6026149"/>
            <a:ext cx="3536950" cy="492125"/>
          </a:xfrm>
        </p:spPr>
        <p:txBody>
          <a:bodyPr>
            <a:noAutofit/>
          </a:bodyPr>
          <a:lstStyle/>
          <a:p>
            <a:pPr marL="0" indent="0">
              <a:buNone/>
            </a:pPr>
            <a:r>
              <a:rPr lang="pl-PL" sz="1600" b="1" dirty="0">
                <a:solidFill>
                  <a:schemeClr val="bg1"/>
                </a:solidFill>
              </a:rPr>
              <a:t>13 września 2017</a:t>
            </a:r>
          </a:p>
        </p:txBody>
      </p:sp>
      <p:sp>
        <p:nvSpPr>
          <p:cNvPr id="13" name="TextBox 12"/>
          <p:cNvSpPr txBox="1"/>
          <p:nvPr/>
        </p:nvSpPr>
        <p:spPr>
          <a:xfrm>
            <a:off x="303694" y="3099796"/>
            <a:ext cx="5813821" cy="1071062"/>
          </a:xfrm>
          <a:prstGeom prst="rect">
            <a:avLst/>
          </a:prstGeom>
          <a:noFill/>
        </p:spPr>
        <p:txBody>
          <a:bodyPr wrap="square" lIns="182880" tIns="146304" rIns="182880" bIns="146304" rtlCol="0">
            <a:spAutoFit/>
          </a:bodyPr>
          <a:lstStyle/>
          <a:p>
            <a:pPr>
              <a:lnSpc>
                <a:spcPct val="90000"/>
              </a:lnSpc>
            </a:pPr>
            <a:r>
              <a:rPr lang="pl-PL" sz="2800" spc="-75" dirty="0">
                <a:ln w="3175">
                  <a:noFill/>
                </a:ln>
                <a:solidFill>
                  <a:schemeClr val="bg1"/>
                </a:solidFill>
                <a:latin typeface="+mj-lt"/>
                <a:cs typeface="Segoe UI" pitchFamily="34" charset="0"/>
              </a:rPr>
              <a:t>Nowe podejście i jeszcze nowsze narzędzia hostowane na </a:t>
            </a:r>
            <a:r>
              <a:rPr lang="pl-PL" sz="2800" b="1" spc="-75" dirty="0" err="1">
                <a:ln w="3175">
                  <a:noFill/>
                </a:ln>
                <a:solidFill>
                  <a:schemeClr val="bg1"/>
                </a:solidFill>
                <a:latin typeface="+mj-lt"/>
                <a:cs typeface="Segoe UI" pitchFamily="34" charset="0"/>
              </a:rPr>
              <a:t>Azure</a:t>
            </a:r>
            <a:endParaRPr lang="pl-PL" sz="2800" b="1" spc="-75" dirty="0">
              <a:ln w="3175">
                <a:noFill/>
              </a:ln>
              <a:solidFill>
                <a:schemeClr val="bg1"/>
              </a:solidFill>
              <a:latin typeface="+mj-lt"/>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2050" name="Picture 2" descr="https://secure.meetupstatic.com/photos/event/7/4/2/c/global_444929740.jpeg">
            <a:extLst>
              <a:ext uri="{FF2B5EF4-FFF2-40B4-BE49-F238E27FC236}">
                <a16:creationId xmlns:a16="http://schemas.microsoft.com/office/drawing/2014/main" id="{AB4BBBE5-0B01-46AD-B8F1-5EE3C05AED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108" y="0"/>
            <a:ext cx="1207524" cy="120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23854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Przykłady użycia z naszego podwórka</a:t>
            </a:r>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
        <p:nvSpPr>
          <p:cNvPr id="4" name="TextBox 3"/>
          <p:cNvSpPr txBox="1"/>
          <p:nvPr/>
        </p:nvSpPr>
        <p:spPr>
          <a:xfrm>
            <a:off x="727075" y="1845428"/>
            <a:ext cx="8031347" cy="1292662"/>
          </a:xfrm>
          <a:prstGeom prst="rect">
            <a:avLst/>
          </a:prstGeom>
          <a:noFill/>
        </p:spPr>
        <p:txBody>
          <a:bodyPr wrap="square" lIns="182880" tIns="146304" rIns="182880" bIns="146304" rtlCol="0">
            <a:spAutoFit/>
          </a:bodyPr>
          <a:lstStyle/>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Silnik wyszukiwarki MSN</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Microsoft </a:t>
            </a:r>
            <a:r>
              <a:rPr lang="pl-PL" sz="2400" dirty="0" err="1">
                <a:gradFill>
                  <a:gsLst>
                    <a:gs pos="2917">
                      <a:schemeClr val="tx1"/>
                    </a:gs>
                    <a:gs pos="30000">
                      <a:schemeClr val="tx1"/>
                    </a:gs>
                  </a:gsLst>
                  <a:lin ang="5400000" scaled="0"/>
                </a:gradFill>
              </a:rPr>
              <a:t>Social</a:t>
            </a:r>
            <a:r>
              <a:rPr lang="pl-PL" sz="2400" dirty="0">
                <a:gradFill>
                  <a:gsLst>
                    <a:gs pos="2917">
                      <a:schemeClr val="tx1"/>
                    </a:gs>
                    <a:gs pos="30000">
                      <a:schemeClr val="tx1"/>
                    </a:gs>
                  </a:gsLst>
                  <a:lin ang="5400000" scaled="0"/>
                </a:gradFill>
              </a:rPr>
              <a:t> </a:t>
            </a:r>
            <a:r>
              <a:rPr lang="pl-PL" sz="2400" dirty="0" err="1">
                <a:gradFill>
                  <a:gsLst>
                    <a:gs pos="2917">
                      <a:schemeClr val="tx1"/>
                    </a:gs>
                    <a:gs pos="30000">
                      <a:schemeClr val="tx1"/>
                    </a:gs>
                  </a:gsLst>
                  <a:lin ang="5400000" scaled="0"/>
                </a:gradFill>
              </a:rPr>
              <a:t>Listening</a:t>
            </a:r>
            <a:r>
              <a:rPr lang="pl-PL" sz="2400" dirty="0">
                <a:gradFill>
                  <a:gsLst>
                    <a:gs pos="2917">
                      <a:schemeClr val="tx1"/>
                    </a:gs>
                    <a:gs pos="30000">
                      <a:schemeClr val="tx1"/>
                    </a:gs>
                  </a:gsLst>
                  <a:lin ang="5400000" scaled="0"/>
                </a:gradFill>
              </a:rPr>
              <a:t> w Dynamics CRM</a:t>
            </a:r>
          </a:p>
          <a:p>
            <a:pPr marL="342900" indent="-342900">
              <a:lnSpc>
                <a:spcPct val="90000"/>
              </a:lnSpc>
              <a:buFont typeface="Arial" panose="020B0604020202020204" pitchFamily="34" charset="0"/>
              <a:buChar char="•"/>
            </a:pPr>
            <a:r>
              <a:rPr lang="pl-PL" sz="2400" dirty="0" err="1">
                <a:gradFill>
                  <a:gsLst>
                    <a:gs pos="2917">
                      <a:schemeClr val="tx1"/>
                    </a:gs>
                    <a:gs pos="30000">
                      <a:schemeClr val="tx1"/>
                    </a:gs>
                  </a:gsLst>
                  <a:lin ang="5400000" scaled="0"/>
                </a:gradFill>
              </a:rPr>
              <a:t>Search</a:t>
            </a:r>
            <a:r>
              <a:rPr lang="pl-PL" sz="2400" dirty="0">
                <a:gradFill>
                  <a:gsLst>
                    <a:gs pos="2917">
                      <a:schemeClr val="tx1"/>
                    </a:gs>
                    <a:gs pos="30000">
                      <a:schemeClr val="tx1"/>
                    </a:gs>
                  </a:gsLst>
                  <a:lin ang="5400000" scaled="0"/>
                </a:gradFill>
              </a:rPr>
              <a:t> Service na </a:t>
            </a:r>
            <a:r>
              <a:rPr lang="pl-PL" sz="2400" dirty="0" err="1">
                <a:gradFill>
                  <a:gsLst>
                    <a:gs pos="2917">
                      <a:schemeClr val="tx1"/>
                    </a:gs>
                    <a:gs pos="30000">
                      <a:schemeClr val="tx1"/>
                    </a:gs>
                  </a:gsLst>
                  <a:lin ang="5400000" scaled="0"/>
                </a:gradFill>
              </a:rPr>
              <a:t>Azure</a:t>
            </a:r>
            <a:r>
              <a:rPr lang="pl-PL" sz="2400" dirty="0">
                <a:gradFill>
                  <a:gsLst>
                    <a:gs pos="2917">
                      <a:schemeClr val="tx1"/>
                    </a:gs>
                    <a:gs pos="30000">
                      <a:schemeClr val="tx1"/>
                    </a:gs>
                  </a:gsLst>
                  <a:lin ang="5400000" scaled="0"/>
                </a:gradFill>
              </a:rPr>
              <a:t> (PaaS, </a:t>
            </a:r>
            <a:r>
              <a:rPr lang="pl-PL" sz="2400" dirty="0" err="1">
                <a:gradFill>
                  <a:gsLst>
                    <a:gs pos="2917">
                      <a:schemeClr val="tx1"/>
                    </a:gs>
                    <a:gs pos="30000">
                      <a:schemeClr val="tx1"/>
                    </a:gs>
                  </a:gsLst>
                  <a:lin ang="5400000" scaled="0"/>
                </a:gradFill>
              </a:rPr>
              <a:t>search</a:t>
            </a:r>
            <a:r>
              <a:rPr lang="pl-PL" sz="2400" dirty="0">
                <a:gradFill>
                  <a:gsLst>
                    <a:gs pos="2917">
                      <a:schemeClr val="tx1"/>
                    </a:gs>
                    <a:gs pos="30000">
                      <a:schemeClr val="tx1"/>
                    </a:gs>
                  </a:gsLst>
                  <a:lin ang="5400000" scaled="0"/>
                </a:gradFill>
              </a:rPr>
              <a:t>-as-a-service)</a:t>
            </a:r>
          </a:p>
        </p:txBody>
      </p:sp>
      <p:pic>
        <p:nvPicPr>
          <p:cNvPr id="5"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6" name="Obraz 5">
            <a:extLst>
              <a:ext uri="{FF2B5EF4-FFF2-40B4-BE49-F238E27FC236}">
                <a16:creationId xmlns:a16="http://schemas.microsoft.com/office/drawing/2014/main" id="{06FC1D7E-A63F-45E2-BEC3-D1FF95A33AE4}"/>
              </a:ext>
            </a:extLst>
          </p:cNvPr>
          <p:cNvPicPr>
            <a:picLocks noChangeAspect="1"/>
          </p:cNvPicPr>
          <p:nvPr/>
        </p:nvPicPr>
        <p:blipFill>
          <a:blip r:embed="rId4"/>
          <a:stretch>
            <a:fillRect/>
          </a:stretch>
        </p:blipFill>
        <p:spPr>
          <a:xfrm>
            <a:off x="6037444" y="1016909"/>
            <a:ext cx="1954977" cy="663205"/>
          </a:xfrm>
          <a:prstGeom prst="rect">
            <a:avLst/>
          </a:prstGeom>
        </p:spPr>
      </p:pic>
      <p:pic>
        <p:nvPicPr>
          <p:cNvPr id="3" name="Obraz 2">
            <a:extLst>
              <a:ext uri="{FF2B5EF4-FFF2-40B4-BE49-F238E27FC236}">
                <a16:creationId xmlns:a16="http://schemas.microsoft.com/office/drawing/2014/main" id="{0B66D0FE-5D88-41E6-A758-BDF44C592089}"/>
              </a:ext>
            </a:extLst>
          </p:cNvPr>
          <p:cNvPicPr>
            <a:picLocks noChangeAspect="1"/>
          </p:cNvPicPr>
          <p:nvPr/>
        </p:nvPicPr>
        <p:blipFill>
          <a:blip r:embed="rId5"/>
          <a:stretch>
            <a:fillRect/>
          </a:stretch>
        </p:blipFill>
        <p:spPr>
          <a:xfrm>
            <a:off x="1742371" y="3298195"/>
            <a:ext cx="6000750" cy="2969900"/>
          </a:xfrm>
          <a:prstGeom prst="rect">
            <a:avLst/>
          </a:prstGeom>
        </p:spPr>
      </p:pic>
      <p:sp>
        <p:nvSpPr>
          <p:cNvPr id="7" name="Prostokąt 6">
            <a:extLst>
              <a:ext uri="{FF2B5EF4-FFF2-40B4-BE49-F238E27FC236}">
                <a16:creationId xmlns:a16="http://schemas.microsoft.com/office/drawing/2014/main" id="{7DCA25CE-954F-4CC5-973D-4BADCCCD5D18}"/>
              </a:ext>
            </a:extLst>
          </p:cNvPr>
          <p:cNvSpPr/>
          <p:nvPr/>
        </p:nvSpPr>
        <p:spPr>
          <a:xfrm>
            <a:off x="6557177" y="6363345"/>
            <a:ext cx="2201244" cy="261610"/>
          </a:xfrm>
          <a:prstGeom prst="rect">
            <a:avLst/>
          </a:prstGeom>
        </p:spPr>
        <p:txBody>
          <a:bodyPr wrap="none">
            <a:spAutoFit/>
          </a:bodyPr>
          <a:lstStyle/>
          <a:p>
            <a:r>
              <a:rPr lang="pl-PL" sz="1100" i="1" dirty="0"/>
              <a:t>https://www.elastic.co/use-cases</a:t>
            </a:r>
          </a:p>
        </p:txBody>
      </p:sp>
      <p:pic>
        <p:nvPicPr>
          <p:cNvPr id="3076" name="Picture 4" descr="http://www.natureserve.org/sites/default/files/microsoft_0.png">
            <a:extLst>
              <a:ext uri="{FF2B5EF4-FFF2-40B4-BE49-F238E27FC236}">
                <a16:creationId xmlns:a16="http://schemas.microsoft.com/office/drawing/2014/main" id="{38B0CE20-C313-4050-930A-2242AAA055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9047" y="757908"/>
            <a:ext cx="2933700" cy="1082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7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Zanim zaczniemy…</a:t>
            </a:r>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5"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8" name="Obraz 7">
            <a:extLst>
              <a:ext uri="{FF2B5EF4-FFF2-40B4-BE49-F238E27FC236}">
                <a16:creationId xmlns:a16="http://schemas.microsoft.com/office/drawing/2014/main" id="{070094B0-B0EE-4819-A114-FF4AB16A393D}"/>
              </a:ext>
            </a:extLst>
          </p:cNvPr>
          <p:cNvPicPr>
            <a:picLocks noChangeAspect="1"/>
          </p:cNvPicPr>
          <p:nvPr/>
        </p:nvPicPr>
        <p:blipFill>
          <a:blip r:embed="rId4"/>
          <a:stretch>
            <a:fillRect/>
          </a:stretch>
        </p:blipFill>
        <p:spPr>
          <a:xfrm>
            <a:off x="2200275" y="1081087"/>
            <a:ext cx="4743450" cy="4695825"/>
          </a:xfrm>
          <a:prstGeom prst="rect">
            <a:avLst/>
          </a:prstGeom>
        </p:spPr>
      </p:pic>
    </p:spTree>
    <p:extLst>
      <p:ext uri="{BB962C8B-B14F-4D97-AF65-F5344CB8AC3E}">
        <p14:creationId xmlns:p14="http://schemas.microsoft.com/office/powerpoint/2010/main" val="2718280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Zanim zaczniemy…</a:t>
            </a:r>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5"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3" name="Obraz 2">
            <a:extLst>
              <a:ext uri="{FF2B5EF4-FFF2-40B4-BE49-F238E27FC236}">
                <a16:creationId xmlns:a16="http://schemas.microsoft.com/office/drawing/2014/main" id="{99CDFC15-29E3-4D5C-8ED2-459A60361E3D}"/>
              </a:ext>
            </a:extLst>
          </p:cNvPr>
          <p:cNvPicPr>
            <a:picLocks noChangeAspect="1"/>
          </p:cNvPicPr>
          <p:nvPr/>
        </p:nvPicPr>
        <p:blipFill>
          <a:blip r:embed="rId4"/>
          <a:stretch>
            <a:fillRect/>
          </a:stretch>
        </p:blipFill>
        <p:spPr>
          <a:xfrm>
            <a:off x="727075" y="1242565"/>
            <a:ext cx="3219450" cy="925429"/>
          </a:xfrm>
          <a:prstGeom prst="rect">
            <a:avLst/>
          </a:prstGeom>
        </p:spPr>
      </p:pic>
      <p:pic>
        <p:nvPicPr>
          <p:cNvPr id="4" name="Obraz 3">
            <a:extLst>
              <a:ext uri="{FF2B5EF4-FFF2-40B4-BE49-F238E27FC236}">
                <a16:creationId xmlns:a16="http://schemas.microsoft.com/office/drawing/2014/main" id="{8D9AF3D9-9BFE-45C5-936B-F57AFA4DC0D7}"/>
              </a:ext>
            </a:extLst>
          </p:cNvPr>
          <p:cNvPicPr>
            <a:picLocks noChangeAspect="1"/>
          </p:cNvPicPr>
          <p:nvPr/>
        </p:nvPicPr>
        <p:blipFill>
          <a:blip r:embed="rId5"/>
          <a:stretch>
            <a:fillRect/>
          </a:stretch>
        </p:blipFill>
        <p:spPr>
          <a:xfrm>
            <a:off x="727075" y="3207081"/>
            <a:ext cx="3281363" cy="2366991"/>
          </a:xfrm>
          <a:prstGeom prst="rect">
            <a:avLst/>
          </a:prstGeom>
        </p:spPr>
      </p:pic>
      <p:sp>
        <p:nvSpPr>
          <p:cNvPr id="6" name="Strzałka: w dół 5">
            <a:extLst>
              <a:ext uri="{FF2B5EF4-FFF2-40B4-BE49-F238E27FC236}">
                <a16:creationId xmlns:a16="http://schemas.microsoft.com/office/drawing/2014/main" id="{A306760F-F8CA-4FFF-8C40-5A8C3F17EB7D}"/>
              </a:ext>
            </a:extLst>
          </p:cNvPr>
          <p:cNvSpPr/>
          <p:nvPr/>
        </p:nvSpPr>
        <p:spPr bwMode="auto">
          <a:xfrm>
            <a:off x="2164556" y="2399934"/>
            <a:ext cx="406400" cy="575206"/>
          </a:xfrm>
          <a:prstGeom prst="downArrow">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7" name="Obraz 6">
            <a:extLst>
              <a:ext uri="{FF2B5EF4-FFF2-40B4-BE49-F238E27FC236}">
                <a16:creationId xmlns:a16="http://schemas.microsoft.com/office/drawing/2014/main" id="{D7D9F760-BB2A-4B1D-95F4-E71DA03BE604}"/>
              </a:ext>
            </a:extLst>
          </p:cNvPr>
          <p:cNvPicPr>
            <a:picLocks noChangeAspect="1"/>
          </p:cNvPicPr>
          <p:nvPr/>
        </p:nvPicPr>
        <p:blipFill>
          <a:blip r:embed="rId6"/>
          <a:stretch>
            <a:fillRect/>
          </a:stretch>
        </p:blipFill>
        <p:spPr>
          <a:xfrm>
            <a:off x="5591175" y="2804794"/>
            <a:ext cx="2821034" cy="3309938"/>
          </a:xfrm>
          <a:prstGeom prst="rect">
            <a:avLst/>
          </a:prstGeom>
        </p:spPr>
      </p:pic>
      <p:sp>
        <p:nvSpPr>
          <p:cNvPr id="10" name="Strzałka: w prawo 9">
            <a:extLst>
              <a:ext uri="{FF2B5EF4-FFF2-40B4-BE49-F238E27FC236}">
                <a16:creationId xmlns:a16="http://schemas.microsoft.com/office/drawing/2014/main" id="{B55848C7-2BAA-453E-8DF9-92ABD8B00A46}"/>
              </a:ext>
            </a:extLst>
          </p:cNvPr>
          <p:cNvSpPr/>
          <p:nvPr/>
        </p:nvSpPr>
        <p:spPr bwMode="auto">
          <a:xfrm>
            <a:off x="4280694" y="4241865"/>
            <a:ext cx="1038225" cy="435795"/>
          </a:xfrm>
          <a:prstGeom prst="rightArrow">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24551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0" y="0"/>
            <a:ext cx="914400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
        <p:nvSpPr>
          <p:cNvPr id="6" name="TextBox 5"/>
          <p:cNvSpPr txBox="1"/>
          <p:nvPr/>
        </p:nvSpPr>
        <p:spPr>
          <a:xfrm>
            <a:off x="763030" y="401595"/>
            <a:ext cx="7617940" cy="3730252"/>
          </a:xfrm>
          <a:prstGeom prst="rect">
            <a:avLst/>
          </a:prstGeom>
          <a:noFill/>
        </p:spPr>
        <p:txBody>
          <a:bodyPr wrap="square" lIns="182880" tIns="146304" rIns="182880" bIns="146304" rtlCol="0">
            <a:spAutoFit/>
          </a:bodyPr>
          <a:lstStyle/>
          <a:p>
            <a:pPr>
              <a:lnSpc>
                <a:spcPct val="90000"/>
              </a:lnSpc>
            </a:pPr>
            <a:r>
              <a:rPr lang="pl-PL" sz="3200" dirty="0">
                <a:solidFill>
                  <a:schemeClr val="bg1"/>
                </a:solidFill>
              </a:rPr>
              <a:t>Możliwości </a:t>
            </a:r>
            <a:r>
              <a:rPr lang="pl-PL" sz="3200" dirty="0" err="1">
                <a:solidFill>
                  <a:schemeClr val="bg1"/>
                </a:solidFill>
              </a:rPr>
              <a:t>ElasticSearch</a:t>
            </a:r>
            <a:r>
              <a:rPr lang="pl-PL" sz="3200" dirty="0">
                <a:solidFill>
                  <a:schemeClr val="bg1"/>
                </a:solidFill>
              </a:rPr>
              <a:t> na </a:t>
            </a:r>
            <a:r>
              <a:rPr lang="pl-PL" sz="3200" dirty="0" err="1">
                <a:solidFill>
                  <a:schemeClr val="bg1"/>
                </a:solidFill>
              </a:rPr>
              <a:t>Azure</a:t>
            </a:r>
            <a:endParaRPr lang="pl-PL" sz="2400" dirty="0">
              <a:solidFill>
                <a:schemeClr val="bg1"/>
              </a:solidFill>
            </a:endParaRPr>
          </a:p>
          <a:p>
            <a:pPr lvl="1">
              <a:lnSpc>
                <a:spcPct val="90000"/>
              </a:lnSpc>
            </a:pPr>
            <a:endParaRPr lang="pl-PL" sz="2400" dirty="0">
              <a:solidFill>
                <a:schemeClr val="bg1"/>
              </a:solidFill>
            </a:endParaRPr>
          </a:p>
          <a:p>
            <a:pPr lvl="1">
              <a:lnSpc>
                <a:spcPct val="90000"/>
              </a:lnSpc>
            </a:pPr>
            <a:r>
              <a:rPr lang="pl-PL" sz="2400" dirty="0">
                <a:solidFill>
                  <a:schemeClr val="bg1"/>
                </a:solidFill>
              </a:rPr>
              <a:t>Cele:</a:t>
            </a:r>
          </a:p>
          <a:p>
            <a:pPr marL="800082" lvl="1" indent="-342900">
              <a:lnSpc>
                <a:spcPct val="90000"/>
              </a:lnSpc>
              <a:buFont typeface="Arial" panose="020B0604020202020204" pitchFamily="34" charset="0"/>
              <a:buChar char="•"/>
            </a:pPr>
            <a:r>
              <a:rPr lang="pl-PL" sz="2400" dirty="0" err="1">
                <a:solidFill>
                  <a:schemeClr val="bg1"/>
                </a:solidFill>
              </a:rPr>
              <a:t>Hostowanie</a:t>
            </a:r>
            <a:r>
              <a:rPr lang="pl-PL" sz="2400" dirty="0">
                <a:solidFill>
                  <a:schemeClr val="bg1"/>
                </a:solidFill>
              </a:rPr>
              <a:t> </a:t>
            </a:r>
            <a:r>
              <a:rPr lang="pl-PL" sz="2400" dirty="0" err="1">
                <a:solidFill>
                  <a:schemeClr val="bg1"/>
                </a:solidFill>
              </a:rPr>
              <a:t>ElasticSearch</a:t>
            </a:r>
            <a:r>
              <a:rPr lang="pl-PL" sz="2400" dirty="0">
                <a:solidFill>
                  <a:schemeClr val="bg1"/>
                </a:solidFill>
              </a:rPr>
              <a:t> w chmurze</a:t>
            </a:r>
          </a:p>
          <a:p>
            <a:pPr marL="800082" lvl="1" indent="-342900">
              <a:lnSpc>
                <a:spcPct val="90000"/>
              </a:lnSpc>
              <a:buFont typeface="Arial" panose="020B0604020202020204" pitchFamily="34" charset="0"/>
              <a:buChar char="•"/>
            </a:pPr>
            <a:r>
              <a:rPr lang="pl-PL" sz="2400" dirty="0">
                <a:solidFill>
                  <a:schemeClr val="bg1"/>
                </a:solidFill>
              </a:rPr>
              <a:t>Szybka konfiguracja oraz wdrożenie środowiska</a:t>
            </a:r>
          </a:p>
          <a:p>
            <a:pPr marL="800082" lvl="1" indent="-342900">
              <a:lnSpc>
                <a:spcPct val="90000"/>
              </a:lnSpc>
              <a:buFont typeface="Arial" panose="020B0604020202020204" pitchFamily="34" charset="0"/>
              <a:buChar char="•"/>
            </a:pPr>
            <a:r>
              <a:rPr lang="pl-PL" sz="2400" dirty="0">
                <a:solidFill>
                  <a:schemeClr val="bg1"/>
                </a:solidFill>
              </a:rPr>
              <a:t>Łatwe manipulowanie danymi w interfejsie graficznym i web</a:t>
            </a:r>
          </a:p>
          <a:p>
            <a:pPr marL="800082" lvl="1" indent="-342900">
              <a:lnSpc>
                <a:spcPct val="90000"/>
              </a:lnSpc>
              <a:buFont typeface="Arial" panose="020B0604020202020204" pitchFamily="34" charset="0"/>
              <a:buChar char="•"/>
            </a:pPr>
            <a:r>
              <a:rPr lang="pl-PL" sz="2400" dirty="0">
                <a:solidFill>
                  <a:schemeClr val="bg1"/>
                </a:solidFill>
              </a:rPr>
              <a:t>Możliwość tworzenia raportów</a:t>
            </a:r>
          </a:p>
          <a:p>
            <a:pPr marL="342900" indent="-342900">
              <a:lnSpc>
                <a:spcPct val="90000"/>
              </a:lnSpc>
              <a:buFont typeface="Arial" panose="020B0604020202020204" pitchFamily="34" charset="0"/>
              <a:buChar char="•"/>
            </a:pPr>
            <a:endParaRPr lang="pl-PL" sz="2400" dirty="0">
              <a:solidFill>
                <a:schemeClr val="bg1"/>
              </a:solidFill>
            </a:endParaRPr>
          </a:p>
          <a:p>
            <a:pPr marL="342900" indent="-342900">
              <a:lnSpc>
                <a:spcPct val="90000"/>
              </a:lnSpc>
              <a:buFont typeface="Arial" panose="020B0604020202020204" pitchFamily="34" charset="0"/>
              <a:buChar char="•"/>
            </a:pPr>
            <a:endParaRPr lang="pl-PL" sz="2400" dirty="0">
              <a:solidFill>
                <a:schemeClr val="bg1"/>
              </a:solidFill>
            </a:endParaRPr>
          </a:p>
        </p:txBody>
      </p:sp>
      <p:pic>
        <p:nvPicPr>
          <p:cNvPr id="4"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spTree>
    <p:extLst>
      <p:ext uri="{BB962C8B-B14F-4D97-AF65-F5344CB8AC3E}">
        <p14:creationId xmlns:p14="http://schemas.microsoft.com/office/powerpoint/2010/main" val="1353612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.NET </a:t>
            </a:r>
            <a:r>
              <a:rPr lang="pl-PL" dirty="0" err="1"/>
              <a:t>Core</a:t>
            </a:r>
            <a:endParaRPr lang="pl-PL" dirty="0"/>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
        <p:nvSpPr>
          <p:cNvPr id="4" name="TextBox 3"/>
          <p:cNvSpPr txBox="1"/>
          <p:nvPr/>
        </p:nvSpPr>
        <p:spPr>
          <a:xfrm>
            <a:off x="727075" y="1128265"/>
            <a:ext cx="8031347" cy="2954655"/>
          </a:xfrm>
          <a:prstGeom prst="rect">
            <a:avLst/>
          </a:prstGeom>
          <a:noFill/>
        </p:spPr>
        <p:txBody>
          <a:bodyPr wrap="square" lIns="182880" tIns="146304" rIns="182880" bIns="146304" rtlCol="0">
            <a:spAutoFit/>
          </a:bodyPr>
          <a:lstStyle/>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Nowa wersja </a:t>
            </a:r>
            <a:r>
              <a:rPr lang="pl-PL" sz="2400" dirty="0" err="1">
                <a:gradFill>
                  <a:gsLst>
                    <a:gs pos="2917">
                      <a:schemeClr val="tx1"/>
                    </a:gs>
                    <a:gs pos="30000">
                      <a:schemeClr val="tx1"/>
                    </a:gs>
                  </a:gsLst>
                  <a:lin ang="5400000" scaled="0"/>
                </a:gradFill>
              </a:rPr>
              <a:t>frameworka</a:t>
            </a:r>
            <a:r>
              <a:rPr lang="pl-PL" sz="2400" dirty="0">
                <a:gradFill>
                  <a:gsLst>
                    <a:gs pos="2917">
                      <a:schemeClr val="tx1"/>
                    </a:gs>
                    <a:gs pos="30000">
                      <a:schemeClr val="tx1"/>
                    </a:gs>
                  </a:gsLst>
                  <a:lin ang="5400000" scaled="0"/>
                </a:gradFill>
              </a:rPr>
              <a:t> i zestawu narzędzi</a:t>
            </a:r>
          </a:p>
          <a:p>
            <a:pPr marL="342900" indent="-342900">
              <a:lnSpc>
                <a:spcPct val="90000"/>
              </a:lnSpc>
              <a:buFont typeface="Arial" panose="020B0604020202020204" pitchFamily="34" charset="0"/>
              <a:buChar char="•"/>
            </a:pPr>
            <a:r>
              <a:rPr lang="pl-PL" sz="2400" u="sng" dirty="0">
                <a:gradFill>
                  <a:gsLst>
                    <a:gs pos="2917">
                      <a:schemeClr val="tx1"/>
                    </a:gs>
                    <a:gs pos="30000">
                      <a:schemeClr val="tx1"/>
                    </a:gs>
                  </a:gsLst>
                  <a:lin ang="5400000" scaled="0"/>
                </a:gradFill>
              </a:rPr>
              <a:t>.NET Standard</a:t>
            </a:r>
          </a:p>
          <a:p>
            <a:pPr marL="342900" indent="-342900">
              <a:lnSpc>
                <a:spcPct val="90000"/>
              </a:lnSpc>
              <a:buFont typeface="Arial" panose="020B0604020202020204" pitchFamily="34" charset="0"/>
              <a:buChar char="•"/>
            </a:pPr>
            <a:r>
              <a:rPr lang="pl-PL" sz="2400" dirty="0" err="1">
                <a:gradFill>
                  <a:gsLst>
                    <a:gs pos="2917">
                      <a:schemeClr val="tx1"/>
                    </a:gs>
                    <a:gs pos="30000">
                      <a:schemeClr val="tx1"/>
                    </a:gs>
                  </a:gsLst>
                  <a:lin ang="5400000" scaled="0"/>
                </a:gradFill>
              </a:rPr>
              <a:t>Wieloplatformowość</a:t>
            </a:r>
            <a:endParaRPr lang="pl-PL" sz="2400" dirty="0">
              <a:gradFill>
                <a:gsLst>
                  <a:gs pos="2917">
                    <a:schemeClr val="tx1"/>
                  </a:gs>
                  <a:gs pos="30000">
                    <a:schemeClr val="tx1"/>
                  </a:gs>
                </a:gsLst>
                <a:lin ang="5400000" scaled="0"/>
              </a:gradFill>
            </a:endParaRP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Windows, Linux, Mac OS</a:t>
            </a: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linux-x64, </a:t>
            </a:r>
            <a:r>
              <a:rPr lang="pl-PL" sz="2400" b="1" dirty="0" err="1">
                <a:gradFill>
                  <a:gsLst>
                    <a:gs pos="2917">
                      <a:schemeClr val="tx1"/>
                    </a:gs>
                    <a:gs pos="30000">
                      <a:schemeClr val="tx1"/>
                    </a:gs>
                  </a:gsLst>
                  <a:lin ang="5400000" scaled="0"/>
                </a:gradFill>
              </a:rPr>
              <a:t>linux-arm</a:t>
            </a:r>
            <a:r>
              <a:rPr lang="pl-PL" sz="2400" dirty="0">
                <a:gradFill>
                  <a:gsLst>
                    <a:gs pos="2917">
                      <a:schemeClr val="tx1"/>
                    </a:gs>
                    <a:gs pos="30000">
                      <a:schemeClr val="tx1"/>
                    </a:gs>
                  </a:gsLst>
                  <a:lin ang="5400000" scaled="0"/>
                </a:gradFill>
              </a:rPr>
              <a:t>; win-x64, win-x86; osx-x64</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Open-</a:t>
            </a:r>
            <a:r>
              <a:rPr lang="pl-PL" sz="2400" dirty="0" err="1">
                <a:gradFill>
                  <a:gsLst>
                    <a:gs pos="2917">
                      <a:schemeClr val="tx1"/>
                    </a:gs>
                    <a:gs pos="30000">
                      <a:schemeClr val="tx1"/>
                    </a:gs>
                  </a:gsLst>
                  <a:lin ang="5400000" scaled="0"/>
                </a:gradFill>
              </a:rPr>
              <a:t>source</a:t>
            </a:r>
            <a:endParaRPr lang="pl-PL" sz="2400" dirty="0">
              <a:gradFill>
                <a:gsLst>
                  <a:gs pos="2917">
                    <a:schemeClr val="tx1"/>
                  </a:gs>
                  <a:gs pos="30000">
                    <a:schemeClr val="tx1"/>
                  </a:gs>
                </a:gsLst>
                <a:lin ang="5400000" scaled="0"/>
              </a:gradFill>
            </a:endParaRP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https://github.com/dotnet/core</a:t>
            </a:r>
          </a:p>
          <a:p>
            <a:pPr marL="342900" indent="-342900">
              <a:lnSpc>
                <a:spcPct val="90000"/>
              </a:lnSpc>
              <a:buFont typeface="Arial" panose="020B0604020202020204" pitchFamily="34" charset="0"/>
              <a:buChar char="•"/>
            </a:pPr>
            <a:endParaRPr lang="pl-PL" sz="2400" dirty="0">
              <a:gradFill>
                <a:gsLst>
                  <a:gs pos="2917">
                    <a:schemeClr val="tx1"/>
                  </a:gs>
                  <a:gs pos="30000">
                    <a:schemeClr val="tx1"/>
                  </a:gs>
                </a:gsLst>
                <a:lin ang="5400000" scaled="0"/>
              </a:gradFill>
            </a:endParaRPr>
          </a:p>
        </p:txBody>
      </p:sp>
      <p:pic>
        <p:nvPicPr>
          <p:cNvPr id="5"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3076" name="Picture 4" descr="http://www.natureserve.org/sites/default/files/microsoft_0.png">
            <a:extLst>
              <a:ext uri="{FF2B5EF4-FFF2-40B4-BE49-F238E27FC236}">
                <a16:creationId xmlns:a16="http://schemas.microsoft.com/office/drawing/2014/main" id="{38B0CE20-C313-4050-930A-2242AAA05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664" y="4872872"/>
            <a:ext cx="2663124" cy="982489"/>
          </a:xfrm>
          <a:prstGeom prst="rect">
            <a:avLst/>
          </a:prstGeom>
          <a:noFill/>
          <a:extLst>
            <a:ext uri="{909E8E84-426E-40DD-AFC4-6F175D3DCCD1}">
              <a14:hiddenFill xmlns:a14="http://schemas.microsoft.com/office/drawing/2010/main">
                <a:solidFill>
                  <a:srgbClr val="FFFFFF"/>
                </a:solidFill>
              </a14:hiddenFill>
            </a:ext>
          </a:extLst>
        </p:spPr>
      </p:pic>
      <p:pic>
        <p:nvPicPr>
          <p:cNvPr id="11" name="Obraz 10">
            <a:extLst>
              <a:ext uri="{FF2B5EF4-FFF2-40B4-BE49-F238E27FC236}">
                <a16:creationId xmlns:a16="http://schemas.microsoft.com/office/drawing/2014/main" id="{30B8880F-1086-481A-8040-9A46E72660E6}"/>
              </a:ext>
            </a:extLst>
          </p:cNvPr>
          <p:cNvPicPr>
            <a:picLocks noChangeAspect="1"/>
          </p:cNvPicPr>
          <p:nvPr/>
        </p:nvPicPr>
        <p:blipFill>
          <a:blip r:embed="rId5"/>
          <a:stretch>
            <a:fillRect/>
          </a:stretch>
        </p:blipFill>
        <p:spPr>
          <a:xfrm>
            <a:off x="1516529" y="4390707"/>
            <a:ext cx="2026771" cy="1946820"/>
          </a:xfrm>
          <a:prstGeom prst="rect">
            <a:avLst/>
          </a:prstGeom>
        </p:spPr>
      </p:pic>
    </p:spTree>
    <p:extLst>
      <p:ext uri="{BB962C8B-B14F-4D97-AF65-F5344CB8AC3E}">
        <p14:creationId xmlns:p14="http://schemas.microsoft.com/office/powerpoint/2010/main" val="2681058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.NET Standard</a:t>
            </a:r>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5"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3076" name="Picture 4" descr="http://www.natureserve.org/sites/default/files/microsoft_0.png">
            <a:extLst>
              <a:ext uri="{FF2B5EF4-FFF2-40B4-BE49-F238E27FC236}">
                <a16:creationId xmlns:a16="http://schemas.microsoft.com/office/drawing/2014/main" id="{38B0CE20-C313-4050-930A-2242AAA05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237" y="68495"/>
            <a:ext cx="2663124" cy="982489"/>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14E6AD59-4E38-4DA8-9315-B3E4D628FE38}"/>
              </a:ext>
            </a:extLst>
          </p:cNvPr>
          <p:cNvSpPr/>
          <p:nvPr/>
        </p:nvSpPr>
        <p:spPr>
          <a:xfrm>
            <a:off x="3703814" y="6196460"/>
            <a:ext cx="4949238" cy="253916"/>
          </a:xfrm>
          <a:prstGeom prst="rect">
            <a:avLst/>
          </a:prstGeom>
        </p:spPr>
        <p:txBody>
          <a:bodyPr wrap="square">
            <a:spAutoFit/>
          </a:bodyPr>
          <a:lstStyle/>
          <a:p>
            <a:r>
              <a:rPr lang="pl-PL" sz="1050" dirty="0"/>
              <a:t>https://blogs.msdn.microsoft.com/dotnet/2016/09/26/introducing-net-standard/</a:t>
            </a:r>
          </a:p>
        </p:txBody>
      </p:sp>
      <p:pic>
        <p:nvPicPr>
          <p:cNvPr id="7172" name="Picture 4" descr="dotnet-today">
            <a:extLst>
              <a:ext uri="{FF2B5EF4-FFF2-40B4-BE49-F238E27FC236}">
                <a16:creationId xmlns:a16="http://schemas.microsoft.com/office/drawing/2014/main" id="{8512A7E2-916F-4D8E-8B91-16BBDBE86F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581" y="1371941"/>
            <a:ext cx="8222780" cy="443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625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.NET Standard</a:t>
            </a:r>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5"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3076" name="Picture 4" descr="http://www.natureserve.org/sites/default/files/microsoft_0.png">
            <a:extLst>
              <a:ext uri="{FF2B5EF4-FFF2-40B4-BE49-F238E27FC236}">
                <a16:creationId xmlns:a16="http://schemas.microsoft.com/office/drawing/2014/main" id="{38B0CE20-C313-4050-930A-2242AAA05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237" y="68495"/>
            <a:ext cx="2663124" cy="982489"/>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dotnet-tomorrow">
            <a:extLst>
              <a:ext uri="{FF2B5EF4-FFF2-40B4-BE49-F238E27FC236}">
                <a16:creationId xmlns:a16="http://schemas.microsoft.com/office/drawing/2014/main" id="{7B8CF497-AD64-419E-9903-4DE70CDC5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075" y="1524000"/>
            <a:ext cx="7925977" cy="4276725"/>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14E6AD59-4E38-4DA8-9315-B3E4D628FE38}"/>
              </a:ext>
            </a:extLst>
          </p:cNvPr>
          <p:cNvSpPr/>
          <p:nvPr/>
        </p:nvSpPr>
        <p:spPr>
          <a:xfrm>
            <a:off x="3703814" y="6196460"/>
            <a:ext cx="4949238" cy="253916"/>
          </a:xfrm>
          <a:prstGeom prst="rect">
            <a:avLst/>
          </a:prstGeom>
        </p:spPr>
        <p:txBody>
          <a:bodyPr wrap="square">
            <a:spAutoFit/>
          </a:bodyPr>
          <a:lstStyle/>
          <a:p>
            <a:r>
              <a:rPr lang="pl-PL" sz="1050" dirty="0"/>
              <a:t>https://blogs.msdn.microsoft.com/dotnet/2016/09/26/introducing-net-standard/</a:t>
            </a:r>
          </a:p>
        </p:txBody>
      </p:sp>
    </p:spTree>
    <p:extLst>
      <p:ext uri="{BB962C8B-B14F-4D97-AF65-F5344CB8AC3E}">
        <p14:creationId xmlns:p14="http://schemas.microsoft.com/office/powerpoint/2010/main" val="1585531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.NET </a:t>
            </a:r>
            <a:r>
              <a:rPr lang="pl-PL" dirty="0" err="1"/>
              <a:t>Core</a:t>
            </a:r>
            <a:r>
              <a:rPr lang="pl-PL" dirty="0"/>
              <a:t> 2.0</a:t>
            </a:r>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
        <p:nvSpPr>
          <p:cNvPr id="4" name="TextBox 3"/>
          <p:cNvSpPr txBox="1"/>
          <p:nvPr/>
        </p:nvSpPr>
        <p:spPr>
          <a:xfrm>
            <a:off x="727075" y="1271140"/>
            <a:ext cx="8031347" cy="3951851"/>
          </a:xfrm>
          <a:prstGeom prst="rect">
            <a:avLst/>
          </a:prstGeom>
          <a:noFill/>
        </p:spPr>
        <p:txBody>
          <a:bodyPr wrap="square" lIns="182880" tIns="146304" rIns="182880" bIns="146304" rtlCol="0">
            <a:spAutoFit/>
          </a:bodyPr>
          <a:lstStyle/>
          <a:p>
            <a:pPr marL="342900" indent="-342900">
              <a:lnSpc>
                <a:spcPct val="90000"/>
              </a:lnSpc>
              <a:buFont typeface="Arial" panose="020B0604020202020204" pitchFamily="34" charset="0"/>
              <a:buChar char="•"/>
            </a:pPr>
            <a:r>
              <a:rPr lang="pl-PL" sz="2400" dirty="0" err="1">
                <a:gradFill>
                  <a:gsLst>
                    <a:gs pos="2917">
                      <a:schemeClr val="tx1"/>
                    </a:gs>
                    <a:gs pos="30000">
                      <a:schemeClr val="tx1"/>
                    </a:gs>
                  </a:gsLst>
                  <a:lin ang="5400000" scaled="0"/>
                </a:gradFill>
              </a:rPr>
              <a:t>Final</a:t>
            </a:r>
            <a:r>
              <a:rPr lang="pl-PL" sz="2400" dirty="0">
                <a:gradFill>
                  <a:gsLst>
                    <a:gs pos="2917">
                      <a:schemeClr val="tx1"/>
                    </a:gs>
                    <a:gs pos="30000">
                      <a:schemeClr val="tx1"/>
                    </a:gs>
                  </a:gsLst>
                  <a:lin ang="5400000" scaled="0"/>
                </a:gradFill>
              </a:rPr>
              <a:t> </a:t>
            </a:r>
            <a:r>
              <a:rPr lang="pl-PL" sz="2400" dirty="0" err="1">
                <a:gradFill>
                  <a:gsLst>
                    <a:gs pos="2917">
                      <a:schemeClr val="tx1"/>
                    </a:gs>
                    <a:gs pos="30000">
                      <a:schemeClr val="tx1"/>
                    </a:gs>
                  </a:gsLst>
                  <a:lin ang="5400000" scaled="0"/>
                </a:gradFill>
              </a:rPr>
              <a:t>release</a:t>
            </a:r>
            <a:r>
              <a:rPr lang="pl-PL" sz="2400" dirty="0">
                <a:gradFill>
                  <a:gsLst>
                    <a:gs pos="2917">
                      <a:schemeClr val="tx1"/>
                    </a:gs>
                    <a:gs pos="30000">
                      <a:schemeClr val="tx1"/>
                    </a:gs>
                  </a:gsLst>
                  <a:lin ang="5400000" scaled="0"/>
                </a:gradFill>
              </a:rPr>
              <a:t> z 14.08.2017</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Zaimplementowany .NET Standard 2</a:t>
            </a: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Możliwość korzystania z </a:t>
            </a:r>
            <a:r>
              <a:rPr lang="pl-PL" sz="2400" dirty="0" err="1">
                <a:gradFill>
                  <a:gsLst>
                    <a:gs pos="2917">
                      <a:schemeClr val="tx1"/>
                    </a:gs>
                    <a:gs pos="30000">
                      <a:schemeClr val="tx1"/>
                    </a:gs>
                  </a:gsLst>
                  <a:lin ang="5400000" scaled="0"/>
                </a:gradFill>
              </a:rPr>
              <a:t>Datasets</a:t>
            </a:r>
            <a:r>
              <a:rPr lang="pl-PL" sz="2400" dirty="0">
                <a:gradFill>
                  <a:gsLst>
                    <a:gs pos="2917">
                      <a:schemeClr val="tx1"/>
                    </a:gs>
                    <a:gs pos="30000">
                      <a:schemeClr val="tx1"/>
                    </a:gs>
                  </a:gsLst>
                  <a:lin ang="5400000" scaled="0"/>
                </a:gradFill>
              </a:rPr>
              <a:t>, </a:t>
            </a:r>
            <a:r>
              <a:rPr lang="pl-PL" sz="2400" dirty="0" err="1">
                <a:gradFill>
                  <a:gsLst>
                    <a:gs pos="2917">
                      <a:schemeClr val="tx1"/>
                    </a:gs>
                    <a:gs pos="30000">
                      <a:schemeClr val="tx1"/>
                    </a:gs>
                  </a:gsLst>
                  <a:lin ang="5400000" scaled="0"/>
                </a:gradFill>
              </a:rPr>
              <a:t>Reflection</a:t>
            </a:r>
            <a:r>
              <a:rPr lang="pl-PL" sz="2400" dirty="0">
                <a:gradFill>
                  <a:gsLst>
                    <a:gs pos="2917">
                      <a:schemeClr val="tx1"/>
                    </a:gs>
                    <a:gs pos="30000">
                      <a:schemeClr val="tx1"/>
                    </a:gs>
                  </a:gsLst>
                  <a:lin ang="5400000" scaled="0"/>
                </a:gradFill>
              </a:rPr>
              <a:t>, </a:t>
            </a:r>
            <a:r>
              <a:rPr lang="pl-PL" sz="2400" dirty="0" err="1">
                <a:gradFill>
                  <a:gsLst>
                    <a:gs pos="2917">
                      <a:schemeClr val="tx1"/>
                    </a:gs>
                    <a:gs pos="30000">
                      <a:schemeClr val="tx1"/>
                    </a:gs>
                  </a:gsLst>
                  <a:lin ang="5400000" scaled="0"/>
                </a:gradFill>
              </a:rPr>
              <a:t>Thread</a:t>
            </a:r>
            <a:r>
              <a:rPr lang="pl-PL" sz="2400" dirty="0">
                <a:gradFill>
                  <a:gsLst>
                    <a:gs pos="2917">
                      <a:schemeClr val="tx1"/>
                    </a:gs>
                    <a:gs pos="30000">
                      <a:schemeClr val="tx1"/>
                    </a:gs>
                  </a:gsLst>
                  <a:lin ang="5400000" scaled="0"/>
                </a:gradFill>
              </a:rPr>
              <a:t>, </a:t>
            </a:r>
            <a:r>
              <a:rPr lang="pl-PL" sz="2400" dirty="0" err="1">
                <a:gradFill>
                  <a:gsLst>
                    <a:gs pos="2917">
                      <a:schemeClr val="tx1"/>
                    </a:gs>
                    <a:gs pos="30000">
                      <a:schemeClr val="tx1"/>
                    </a:gs>
                  </a:gsLst>
                  <a:lin ang="5400000" scaled="0"/>
                </a:gradFill>
              </a:rPr>
              <a:t>ThreadPool</a:t>
            </a:r>
            <a:r>
              <a:rPr lang="pl-PL" sz="2400" dirty="0">
                <a:gradFill>
                  <a:gsLst>
                    <a:gs pos="2917">
                      <a:schemeClr val="tx1"/>
                    </a:gs>
                    <a:gs pos="30000">
                      <a:schemeClr val="tx1"/>
                    </a:gs>
                  </a:gsLst>
                  <a:lin ang="5400000" scaled="0"/>
                </a:gradFill>
              </a:rPr>
              <a:t> i innych</a:t>
            </a:r>
          </a:p>
          <a:p>
            <a:pPr marL="342900" indent="-3429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.NET Core command-line (CLI) tools</a:t>
            </a:r>
            <a:endParaRPr lang="pl-PL" sz="2400" dirty="0">
              <a:gradFill>
                <a:gsLst>
                  <a:gs pos="2917">
                    <a:schemeClr val="tx1"/>
                  </a:gs>
                  <a:gs pos="30000">
                    <a:schemeClr val="tx1"/>
                  </a:gs>
                </a:gsLst>
                <a:lin ang="5400000" scaled="0"/>
              </a:gradFill>
            </a:endParaRPr>
          </a:p>
          <a:p>
            <a:pPr marL="800082" lvl="1" indent="-342900">
              <a:lnSpc>
                <a:spcPct val="90000"/>
              </a:lnSpc>
              <a:buFont typeface="Arial" panose="020B0604020202020204" pitchFamily="34" charset="0"/>
              <a:buChar char="•"/>
            </a:pPr>
            <a:r>
              <a:rPr lang="pl-PL" sz="2400" dirty="0" err="1">
                <a:gradFill>
                  <a:gsLst>
                    <a:gs pos="2917">
                      <a:schemeClr val="tx1"/>
                    </a:gs>
                    <a:gs pos="30000">
                      <a:schemeClr val="tx1"/>
                    </a:gs>
                  </a:gsLst>
                  <a:lin ang="5400000" scaled="0"/>
                </a:gradFill>
              </a:rPr>
              <a:t>dotnet</a:t>
            </a:r>
            <a:r>
              <a:rPr lang="pl-PL" sz="2400" dirty="0">
                <a:gradFill>
                  <a:gsLst>
                    <a:gs pos="2917">
                      <a:schemeClr val="tx1"/>
                    </a:gs>
                    <a:gs pos="30000">
                      <a:schemeClr val="tx1"/>
                    </a:gs>
                  </a:gsLst>
                  <a:lin ang="5400000" scaled="0"/>
                </a:gradFill>
              </a:rPr>
              <a:t> </a:t>
            </a:r>
            <a:r>
              <a:rPr lang="pl-PL" sz="2400" dirty="0" err="1">
                <a:gradFill>
                  <a:gsLst>
                    <a:gs pos="2917">
                      <a:schemeClr val="tx1"/>
                    </a:gs>
                    <a:gs pos="30000">
                      <a:schemeClr val="tx1"/>
                    </a:gs>
                  </a:gsLst>
                  <a:lin ang="5400000" scaled="0"/>
                </a:gradFill>
              </a:rPr>
              <a:t>new</a:t>
            </a:r>
            <a:r>
              <a:rPr lang="pl-PL" sz="2400" dirty="0">
                <a:gradFill>
                  <a:gsLst>
                    <a:gs pos="2917">
                      <a:schemeClr val="tx1"/>
                    </a:gs>
                    <a:gs pos="30000">
                      <a:schemeClr val="tx1"/>
                    </a:gs>
                  </a:gsLst>
                  <a:lin ang="5400000" scaled="0"/>
                </a:gradFill>
              </a:rPr>
              <a:t> web</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Rozbudowany </a:t>
            </a:r>
            <a:r>
              <a:rPr lang="pl-PL" sz="2400" dirty="0" err="1">
                <a:gradFill>
                  <a:gsLst>
                    <a:gs pos="2917">
                      <a:schemeClr val="tx1"/>
                    </a:gs>
                    <a:gs pos="30000">
                      <a:schemeClr val="tx1"/>
                    </a:gs>
                  </a:gsLst>
                  <a:lin ang="5400000" scaled="0"/>
                </a:gradFill>
              </a:rPr>
              <a:t>Razor</a:t>
            </a:r>
            <a:r>
              <a:rPr lang="pl-PL" sz="2400" dirty="0">
                <a:gradFill>
                  <a:gsLst>
                    <a:gs pos="2917">
                      <a:schemeClr val="tx1"/>
                    </a:gs>
                    <a:gs pos="30000">
                      <a:schemeClr val="tx1"/>
                    </a:gs>
                  </a:gsLst>
                  <a:lin ang="5400000" scaled="0"/>
                </a:gradFill>
              </a:rPr>
              <a:t> w ASP.NET </a:t>
            </a:r>
            <a:r>
              <a:rPr lang="pl-PL" sz="2400" dirty="0" err="1">
                <a:gradFill>
                  <a:gsLst>
                    <a:gs pos="2917">
                      <a:schemeClr val="tx1"/>
                    </a:gs>
                    <a:gs pos="30000">
                      <a:schemeClr val="tx1"/>
                    </a:gs>
                  </a:gsLst>
                  <a:lin ang="5400000" scaled="0"/>
                </a:gradFill>
              </a:rPr>
              <a:t>Core</a:t>
            </a:r>
            <a:r>
              <a:rPr lang="pl-PL" sz="2400" dirty="0">
                <a:gradFill>
                  <a:gsLst>
                    <a:gs pos="2917">
                      <a:schemeClr val="tx1"/>
                    </a:gs>
                    <a:gs pos="30000">
                      <a:schemeClr val="tx1"/>
                    </a:gs>
                  </a:gsLst>
                  <a:lin ang="5400000" scaled="0"/>
                </a:gradFill>
              </a:rPr>
              <a:t> MVC</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Dodatkowo zmiany w Visual Studio 2017</a:t>
            </a: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Live Unit </a:t>
            </a:r>
            <a:r>
              <a:rPr lang="pl-PL" sz="2400" dirty="0" err="1">
                <a:gradFill>
                  <a:gsLst>
                    <a:gs pos="2917">
                      <a:schemeClr val="tx1"/>
                    </a:gs>
                    <a:gs pos="30000">
                      <a:schemeClr val="tx1"/>
                    </a:gs>
                  </a:gsLst>
                  <a:lin ang="5400000" scaled="0"/>
                </a:gradFill>
              </a:rPr>
              <a:t>Testing</a:t>
            </a:r>
            <a:r>
              <a:rPr lang="pl-PL" sz="2400" dirty="0">
                <a:gradFill>
                  <a:gsLst>
                    <a:gs pos="2917">
                      <a:schemeClr val="tx1"/>
                    </a:gs>
                    <a:gs pos="30000">
                      <a:schemeClr val="tx1"/>
                    </a:gs>
                  </a:gsLst>
                  <a:lin ang="5400000" scaled="0"/>
                </a:gradFill>
              </a:rPr>
              <a:t> wspierają aplikacje .NET </a:t>
            </a:r>
            <a:r>
              <a:rPr lang="pl-PL" sz="2400" dirty="0" err="1">
                <a:gradFill>
                  <a:gsLst>
                    <a:gs pos="2917">
                      <a:schemeClr val="tx1"/>
                    </a:gs>
                    <a:gs pos="30000">
                      <a:schemeClr val="tx1"/>
                    </a:gs>
                  </a:gsLst>
                  <a:lin ang="5400000" scaled="0"/>
                </a:gradFill>
              </a:rPr>
              <a:t>Core</a:t>
            </a:r>
            <a:endParaRPr lang="pl-PL" sz="2400" dirty="0">
              <a:gradFill>
                <a:gsLst>
                  <a:gs pos="2917">
                    <a:schemeClr val="tx1"/>
                  </a:gs>
                  <a:gs pos="30000">
                    <a:schemeClr val="tx1"/>
                  </a:gs>
                </a:gsLst>
                <a:lin ang="5400000" scaled="0"/>
              </a:gradFill>
            </a:endParaRP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Wsparcie dla C# </a:t>
            </a:r>
            <a:r>
              <a:rPr lang="pl-PL" sz="2400" dirty="0" err="1">
                <a:gradFill>
                  <a:gsLst>
                    <a:gs pos="2917">
                      <a:schemeClr val="tx1"/>
                    </a:gs>
                    <a:gs pos="30000">
                      <a:schemeClr val="tx1"/>
                    </a:gs>
                  </a:gsLst>
                  <a:lin ang="5400000" scaled="0"/>
                </a:gradFill>
              </a:rPr>
              <a:t>Azure</a:t>
            </a:r>
            <a:r>
              <a:rPr lang="pl-PL" sz="2400" dirty="0">
                <a:gradFill>
                  <a:gsLst>
                    <a:gs pos="2917">
                      <a:schemeClr val="tx1"/>
                    </a:gs>
                    <a:gs pos="30000">
                      <a:schemeClr val="tx1"/>
                    </a:gs>
                  </a:gsLst>
                  <a:lin ang="5400000" scaled="0"/>
                </a:gradFill>
              </a:rPr>
              <a:t> </a:t>
            </a:r>
            <a:r>
              <a:rPr lang="pl-PL" sz="2400" dirty="0" err="1">
                <a:gradFill>
                  <a:gsLst>
                    <a:gs pos="2917">
                      <a:schemeClr val="tx1"/>
                    </a:gs>
                    <a:gs pos="30000">
                      <a:schemeClr val="tx1"/>
                    </a:gs>
                  </a:gsLst>
                  <a:lin ang="5400000" scaled="0"/>
                </a:gradFill>
              </a:rPr>
              <a:t>functions</a:t>
            </a:r>
            <a:endParaRPr lang="pl-PL" sz="2400" dirty="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I wiele innych…</a:t>
            </a:r>
          </a:p>
        </p:txBody>
      </p:sp>
      <p:pic>
        <p:nvPicPr>
          <p:cNvPr id="5"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3076" name="Picture 4" descr="http://www.natureserve.org/sites/default/files/microsoft_0.png">
            <a:extLst>
              <a:ext uri="{FF2B5EF4-FFF2-40B4-BE49-F238E27FC236}">
                <a16:creationId xmlns:a16="http://schemas.microsoft.com/office/drawing/2014/main" id="{38B0CE20-C313-4050-930A-2242AAA055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8509" y="5490393"/>
            <a:ext cx="2150811" cy="793485"/>
          </a:xfrm>
          <a:prstGeom prst="rect">
            <a:avLst/>
          </a:prstGeom>
          <a:noFill/>
          <a:extLst>
            <a:ext uri="{909E8E84-426E-40DD-AFC4-6F175D3DCCD1}">
              <a14:hiddenFill xmlns:a14="http://schemas.microsoft.com/office/drawing/2010/main">
                <a:solidFill>
                  <a:srgbClr val="FFFFFF"/>
                </a:solidFill>
              </a14:hiddenFill>
            </a:ext>
          </a:extLst>
        </p:spPr>
      </p:pic>
      <p:pic>
        <p:nvPicPr>
          <p:cNvPr id="11" name="Obraz 10">
            <a:extLst>
              <a:ext uri="{FF2B5EF4-FFF2-40B4-BE49-F238E27FC236}">
                <a16:creationId xmlns:a16="http://schemas.microsoft.com/office/drawing/2014/main" id="{30B8880F-1086-481A-8040-9A46E72660E6}"/>
              </a:ext>
            </a:extLst>
          </p:cNvPr>
          <p:cNvPicPr>
            <a:picLocks noChangeAspect="1"/>
          </p:cNvPicPr>
          <p:nvPr/>
        </p:nvPicPr>
        <p:blipFill>
          <a:blip r:embed="rId5"/>
          <a:stretch>
            <a:fillRect/>
          </a:stretch>
        </p:blipFill>
        <p:spPr>
          <a:xfrm>
            <a:off x="7336306" y="5365866"/>
            <a:ext cx="1085354" cy="1042540"/>
          </a:xfrm>
          <a:prstGeom prst="rect">
            <a:avLst/>
          </a:prstGeom>
        </p:spPr>
      </p:pic>
    </p:spTree>
    <p:extLst>
      <p:ext uri="{BB962C8B-B14F-4D97-AF65-F5344CB8AC3E}">
        <p14:creationId xmlns:p14="http://schemas.microsoft.com/office/powerpoint/2010/main" val="1801861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6200" y="0"/>
            <a:ext cx="922020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
        <p:nvSpPr>
          <p:cNvPr id="6" name="TextBox 5"/>
          <p:cNvSpPr txBox="1"/>
          <p:nvPr/>
        </p:nvSpPr>
        <p:spPr>
          <a:xfrm>
            <a:off x="284999" y="626258"/>
            <a:ext cx="7725526" cy="4505849"/>
          </a:xfrm>
          <a:prstGeom prst="rect">
            <a:avLst/>
          </a:prstGeom>
          <a:noFill/>
        </p:spPr>
        <p:txBody>
          <a:bodyPr wrap="square" lIns="182880" tIns="146304" rIns="182880" bIns="146304" rtlCol="0">
            <a:spAutoFit/>
          </a:bodyPr>
          <a:lstStyle/>
          <a:p>
            <a:pPr>
              <a:lnSpc>
                <a:spcPct val="90000"/>
              </a:lnSpc>
            </a:pPr>
            <a:r>
              <a:rPr lang="pl-PL" sz="3200" dirty="0">
                <a:solidFill>
                  <a:schemeClr val="bg1"/>
                </a:solidFill>
              </a:rPr>
              <a:t>Aplikacja ASP.NET </a:t>
            </a:r>
            <a:r>
              <a:rPr lang="pl-PL" sz="3200" dirty="0" err="1">
                <a:solidFill>
                  <a:schemeClr val="bg1"/>
                </a:solidFill>
              </a:rPr>
              <a:t>Core</a:t>
            </a:r>
            <a:r>
              <a:rPr lang="pl-PL" sz="3200" dirty="0">
                <a:solidFill>
                  <a:schemeClr val="bg1"/>
                </a:solidFill>
              </a:rPr>
              <a:t> 2.0 MVC w 10 minut</a:t>
            </a:r>
            <a:endParaRPr lang="pl-PL" sz="2400" dirty="0">
              <a:solidFill>
                <a:schemeClr val="bg1"/>
              </a:solidFill>
            </a:endParaRPr>
          </a:p>
          <a:p>
            <a:pPr lvl="1">
              <a:lnSpc>
                <a:spcPct val="90000"/>
              </a:lnSpc>
            </a:pPr>
            <a:endParaRPr lang="pl-PL" sz="2400" dirty="0">
              <a:solidFill>
                <a:schemeClr val="bg1"/>
              </a:solidFill>
            </a:endParaRPr>
          </a:p>
          <a:p>
            <a:pPr lvl="1">
              <a:lnSpc>
                <a:spcPct val="90000"/>
              </a:lnSpc>
            </a:pPr>
            <a:r>
              <a:rPr lang="pl-PL" sz="2400" dirty="0">
                <a:solidFill>
                  <a:schemeClr val="bg1"/>
                </a:solidFill>
              </a:rPr>
              <a:t>Cele:</a:t>
            </a:r>
          </a:p>
          <a:p>
            <a:pPr marL="800082" lvl="1" indent="-342900">
              <a:lnSpc>
                <a:spcPct val="90000"/>
              </a:lnSpc>
              <a:buFont typeface="Arial" panose="020B0604020202020204" pitchFamily="34" charset="0"/>
              <a:buChar char="•"/>
            </a:pPr>
            <a:r>
              <a:rPr lang="pl-PL" sz="2400" dirty="0">
                <a:solidFill>
                  <a:schemeClr val="bg1"/>
                </a:solidFill>
              </a:rPr>
              <a:t>Podłączenie do </a:t>
            </a:r>
            <a:r>
              <a:rPr lang="pl-PL" sz="2400" dirty="0" err="1">
                <a:solidFill>
                  <a:schemeClr val="bg1"/>
                </a:solidFill>
              </a:rPr>
              <a:t>ElasticSearch</a:t>
            </a:r>
            <a:endParaRPr lang="pl-PL" sz="2400" dirty="0">
              <a:solidFill>
                <a:schemeClr val="bg1"/>
              </a:solidFill>
            </a:endParaRPr>
          </a:p>
          <a:p>
            <a:pPr marL="800082" lvl="1" indent="-342900">
              <a:lnSpc>
                <a:spcPct val="90000"/>
              </a:lnSpc>
              <a:buFont typeface="Arial" panose="020B0604020202020204" pitchFamily="34" charset="0"/>
              <a:buChar char="•"/>
            </a:pPr>
            <a:r>
              <a:rPr lang="pl-PL" sz="2400" dirty="0">
                <a:solidFill>
                  <a:schemeClr val="bg1"/>
                </a:solidFill>
              </a:rPr>
              <a:t>Skorzystanie z NEST – wysokopoziomowego klienta </a:t>
            </a:r>
            <a:r>
              <a:rPr lang="pl-PL" sz="2400" dirty="0" err="1">
                <a:solidFill>
                  <a:schemeClr val="bg1"/>
                </a:solidFill>
              </a:rPr>
              <a:t>ElasticSearch</a:t>
            </a:r>
            <a:endParaRPr lang="pl-PL" sz="2400" dirty="0">
              <a:solidFill>
                <a:schemeClr val="bg1"/>
              </a:solidFill>
            </a:endParaRPr>
          </a:p>
          <a:p>
            <a:pPr marL="800082" lvl="1" indent="-342900">
              <a:lnSpc>
                <a:spcPct val="90000"/>
              </a:lnSpc>
              <a:buFont typeface="Arial" panose="020B0604020202020204" pitchFamily="34" charset="0"/>
              <a:buChar char="•"/>
            </a:pPr>
            <a:r>
              <a:rPr lang="pl-PL" sz="2400" dirty="0">
                <a:solidFill>
                  <a:schemeClr val="bg1"/>
                </a:solidFill>
              </a:rPr>
              <a:t>Wykorzystanie najnowszej wersji .NET </a:t>
            </a:r>
            <a:r>
              <a:rPr lang="pl-PL" sz="2400" dirty="0" err="1">
                <a:solidFill>
                  <a:schemeClr val="bg1"/>
                </a:solidFill>
              </a:rPr>
              <a:t>Core</a:t>
            </a:r>
            <a:endParaRPr lang="pl-PL" sz="2400" dirty="0">
              <a:solidFill>
                <a:schemeClr val="bg1"/>
              </a:solidFill>
            </a:endParaRPr>
          </a:p>
          <a:p>
            <a:pPr marL="800082" lvl="1" indent="-342900">
              <a:lnSpc>
                <a:spcPct val="90000"/>
              </a:lnSpc>
              <a:buFont typeface="Arial" panose="020B0604020202020204" pitchFamily="34" charset="0"/>
              <a:buChar char="•"/>
            </a:pPr>
            <a:r>
              <a:rPr lang="pl-PL" sz="2400" dirty="0">
                <a:solidFill>
                  <a:schemeClr val="bg1"/>
                </a:solidFill>
              </a:rPr>
              <a:t>Łatwe tworzenie warstwy modeli, widoków i kontrolerów</a:t>
            </a:r>
          </a:p>
          <a:p>
            <a:pPr marL="800082" lvl="1" indent="-342900">
              <a:lnSpc>
                <a:spcPct val="90000"/>
              </a:lnSpc>
              <a:buFont typeface="Arial" panose="020B0604020202020204" pitchFamily="34" charset="0"/>
              <a:buChar char="•"/>
            </a:pPr>
            <a:r>
              <a:rPr lang="pl-PL" sz="2400" dirty="0" err="1">
                <a:solidFill>
                  <a:schemeClr val="bg1"/>
                </a:solidFill>
              </a:rPr>
              <a:t>Hostowanie</a:t>
            </a:r>
            <a:r>
              <a:rPr lang="pl-PL" sz="2400" dirty="0">
                <a:solidFill>
                  <a:schemeClr val="bg1"/>
                </a:solidFill>
              </a:rPr>
              <a:t> na </a:t>
            </a:r>
            <a:r>
              <a:rPr lang="pl-PL" sz="2400" dirty="0" err="1">
                <a:solidFill>
                  <a:schemeClr val="bg1"/>
                </a:solidFill>
              </a:rPr>
              <a:t>Linuxie</a:t>
            </a:r>
            <a:r>
              <a:rPr lang="pl-PL" sz="2400" dirty="0">
                <a:solidFill>
                  <a:schemeClr val="bg1"/>
                </a:solidFill>
              </a:rPr>
              <a:t> ]:-&gt;</a:t>
            </a:r>
          </a:p>
          <a:p>
            <a:pPr marL="342900" indent="-342900">
              <a:lnSpc>
                <a:spcPct val="90000"/>
              </a:lnSpc>
              <a:buFont typeface="Arial" panose="020B0604020202020204" pitchFamily="34" charset="0"/>
              <a:buChar char="•"/>
            </a:pPr>
            <a:endParaRPr lang="pl-PL" sz="2400" dirty="0">
              <a:solidFill>
                <a:schemeClr val="bg1"/>
              </a:solidFill>
            </a:endParaRPr>
          </a:p>
        </p:txBody>
      </p:sp>
      <p:pic>
        <p:nvPicPr>
          <p:cNvPr id="4"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spTree>
    <p:extLst>
      <p:ext uri="{BB962C8B-B14F-4D97-AF65-F5344CB8AC3E}">
        <p14:creationId xmlns:p14="http://schemas.microsoft.com/office/powerpoint/2010/main" val="820201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Wnioski</a:t>
            </a:r>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
        <p:nvSpPr>
          <p:cNvPr id="4" name="TextBox 3"/>
          <p:cNvSpPr txBox="1"/>
          <p:nvPr/>
        </p:nvSpPr>
        <p:spPr>
          <a:xfrm>
            <a:off x="922639" y="1014057"/>
            <a:ext cx="6919783" cy="4727448"/>
          </a:xfrm>
          <a:prstGeom prst="rect">
            <a:avLst/>
          </a:prstGeom>
          <a:noFill/>
        </p:spPr>
        <p:txBody>
          <a:bodyPr wrap="square" lIns="182880" tIns="146304" rIns="182880" bIns="146304" rtlCol="0">
            <a:spAutoFit/>
          </a:bodyPr>
          <a:lstStyle/>
          <a:p>
            <a:r>
              <a:rPr lang="pl-PL" dirty="0"/>
              <a:t>Podsumowanie:</a:t>
            </a:r>
          </a:p>
          <a:p>
            <a:endParaRPr lang="pl-PL" dirty="0"/>
          </a:p>
          <a:p>
            <a:pPr marL="285750" indent="-285750">
              <a:buFont typeface="Arial" panose="020B0604020202020204" pitchFamily="34" charset="0"/>
              <a:buChar char="•"/>
            </a:pPr>
            <a:r>
              <a:rPr lang="pl-PL" dirty="0" err="1"/>
              <a:t>Azure</a:t>
            </a:r>
            <a:r>
              <a:rPr lang="pl-PL" dirty="0"/>
              <a:t> zapewnia nam wszystkie niezbędne narzędzia do stworzenia własnego klastra </a:t>
            </a:r>
            <a:r>
              <a:rPr lang="pl-PL" dirty="0" err="1"/>
              <a:t>ElasticSearch</a:t>
            </a:r>
            <a:endParaRPr lang="pl-PL" dirty="0"/>
          </a:p>
          <a:p>
            <a:pPr marL="285750" indent="-285750">
              <a:buFont typeface="Arial" panose="020B0604020202020204" pitchFamily="34" charset="0"/>
              <a:buChar char="•"/>
            </a:pPr>
            <a:r>
              <a:rPr lang="pl-PL" dirty="0" err="1"/>
              <a:t>ElasticSearch</a:t>
            </a:r>
            <a:r>
              <a:rPr lang="pl-PL" dirty="0"/>
              <a:t> dzięki swojej łatwości instalacji, konfiguracji jak i obsługi umożliwia proste rozbudowanie prawie każdego systemu</a:t>
            </a:r>
          </a:p>
          <a:p>
            <a:pPr marL="285750" indent="-285750">
              <a:buFont typeface="Arial" panose="020B0604020202020204" pitchFamily="34" charset="0"/>
              <a:buChar char="•"/>
            </a:pPr>
            <a:r>
              <a:rPr lang="pl-PL" dirty="0"/>
              <a:t>Skalowalność horyzontalna zapewnia wysoką dostępność oraz wydajność.</a:t>
            </a:r>
          </a:p>
          <a:p>
            <a:pPr marL="285750" indent="-285750">
              <a:buFont typeface="Arial" panose="020B0604020202020204" pitchFamily="34" charset="0"/>
              <a:buChar char="•"/>
            </a:pPr>
            <a:endParaRPr lang="pl-PL" dirty="0"/>
          </a:p>
          <a:p>
            <a:pPr marL="285750" indent="-285750">
              <a:buFont typeface="Arial" panose="020B0604020202020204" pitchFamily="34" charset="0"/>
              <a:buChar char="•"/>
            </a:pPr>
            <a:r>
              <a:rPr lang="pl-PL" dirty="0"/>
              <a:t>Microsoft dzięki .NET </a:t>
            </a:r>
            <a:r>
              <a:rPr lang="pl-PL" dirty="0" err="1"/>
              <a:t>Core</a:t>
            </a:r>
            <a:r>
              <a:rPr lang="pl-PL" dirty="0"/>
              <a:t> otworzył się na nowe projekty i nowych klientów</a:t>
            </a:r>
          </a:p>
          <a:p>
            <a:pPr marL="285750" indent="-285750">
              <a:buFont typeface="Arial" panose="020B0604020202020204" pitchFamily="34" charset="0"/>
              <a:buChar char="•"/>
            </a:pPr>
            <a:r>
              <a:rPr lang="pl-PL" dirty="0"/>
              <a:t>Najnowsza wersja .NET </a:t>
            </a:r>
            <a:r>
              <a:rPr lang="pl-PL" dirty="0" err="1"/>
              <a:t>Core</a:t>
            </a:r>
            <a:r>
              <a:rPr lang="pl-PL" dirty="0"/>
              <a:t> 2.0 pozwala robić równie rozbudowane aplikacje, co w klasycznym .NET Framework</a:t>
            </a:r>
          </a:p>
          <a:p>
            <a:pPr marL="285750" indent="-285750">
              <a:buFont typeface="Arial" panose="020B0604020202020204" pitchFamily="34" charset="0"/>
              <a:buChar char="•"/>
            </a:pPr>
            <a:r>
              <a:rPr lang="pl-PL" dirty="0"/>
              <a:t>Potrzeba świadomości klientów o „otwartym” podejściu do programowania w .NET </a:t>
            </a:r>
            <a:r>
              <a:rPr lang="pl-PL" dirty="0" err="1"/>
              <a:t>Core</a:t>
            </a:r>
            <a:endParaRPr lang="pl-PL" dirty="0"/>
          </a:p>
        </p:txBody>
      </p:sp>
      <p:pic>
        <p:nvPicPr>
          <p:cNvPr id="5"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spTree>
    <p:extLst>
      <p:ext uri="{BB962C8B-B14F-4D97-AF65-F5344CB8AC3E}">
        <p14:creationId xmlns:p14="http://schemas.microsoft.com/office/powerpoint/2010/main" val="2460698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35494"/>
            <a:ext cx="8741880" cy="899665"/>
          </a:xfrm>
        </p:spPr>
        <p:txBody>
          <a:bodyPr/>
          <a:lstStyle/>
          <a:p>
            <a:r>
              <a:rPr lang="pl-PL" dirty="0" err="1">
                <a:solidFill>
                  <a:srgbClr val="25405E"/>
                </a:solidFill>
              </a:rPr>
              <a:t>About</a:t>
            </a:r>
            <a:r>
              <a:rPr lang="pl-PL" dirty="0">
                <a:solidFill>
                  <a:srgbClr val="25405E"/>
                </a:solidFill>
              </a:rPr>
              <a:t> me</a:t>
            </a:r>
          </a:p>
        </p:txBody>
      </p:sp>
      <p:sp>
        <p:nvSpPr>
          <p:cNvPr id="5" name="TextBox 4"/>
          <p:cNvSpPr txBox="1"/>
          <p:nvPr/>
        </p:nvSpPr>
        <p:spPr>
          <a:xfrm>
            <a:off x="727075" y="2117056"/>
            <a:ext cx="3844373" cy="3293209"/>
          </a:xfrm>
          <a:prstGeom prst="rect">
            <a:avLst/>
          </a:prstGeom>
          <a:noFill/>
        </p:spPr>
        <p:txBody>
          <a:bodyPr wrap="square" rtlCol="0">
            <a:spAutoFit/>
          </a:bodyPr>
          <a:lstStyle/>
          <a:p>
            <a:pPr algn="just"/>
            <a:r>
              <a:rPr lang="pl-PL" sz="1600" b="1" dirty="0" err="1">
                <a:solidFill>
                  <a:srgbClr val="25405E"/>
                </a:solidFill>
              </a:rPr>
              <a:t>Fullstack</a:t>
            </a:r>
            <a:r>
              <a:rPr lang="pl-PL" sz="1600" b="1" dirty="0">
                <a:solidFill>
                  <a:srgbClr val="25405E"/>
                </a:solidFill>
              </a:rPr>
              <a:t> .NET developer </a:t>
            </a:r>
            <a:r>
              <a:rPr lang="en-AU" sz="1600" b="1" dirty="0">
                <a:solidFill>
                  <a:srgbClr val="25405E"/>
                </a:solidFill>
              </a:rPr>
              <a:t>at</a:t>
            </a:r>
            <a:r>
              <a:rPr lang="pl-PL" sz="1600" b="1" dirty="0">
                <a:solidFill>
                  <a:srgbClr val="25405E"/>
                </a:solidFill>
              </a:rPr>
              <a:t> Elitmind</a:t>
            </a:r>
          </a:p>
          <a:p>
            <a:pPr marL="285750" lvl="0" indent="-285750">
              <a:buFont typeface="Arial" panose="020B0604020202020204" pitchFamily="34" charset="0"/>
              <a:buChar char="•"/>
            </a:pPr>
            <a:r>
              <a:rPr lang="pl-PL" sz="1600" dirty="0" err="1">
                <a:solidFill>
                  <a:srgbClr val="25405E"/>
                </a:solidFill>
              </a:rPr>
              <a:t>Back</a:t>
            </a:r>
            <a:r>
              <a:rPr lang="pl-PL" sz="1600" dirty="0">
                <a:solidFill>
                  <a:srgbClr val="25405E"/>
                </a:solidFill>
              </a:rPr>
              <a:t>-end and front-end </a:t>
            </a:r>
            <a:r>
              <a:rPr lang="pl-PL" sz="1600" dirty="0" err="1">
                <a:solidFill>
                  <a:srgbClr val="25405E"/>
                </a:solidFill>
              </a:rPr>
              <a:t>side</a:t>
            </a:r>
            <a:r>
              <a:rPr lang="pl-PL" sz="1600" dirty="0">
                <a:solidFill>
                  <a:srgbClr val="25405E"/>
                </a:solidFill>
              </a:rPr>
              <a:t> development of </a:t>
            </a:r>
            <a:r>
              <a:rPr lang="pl-PL" sz="1600" dirty="0" err="1">
                <a:solidFill>
                  <a:srgbClr val="25405E"/>
                </a:solidFill>
              </a:rPr>
              <a:t>multiple</a:t>
            </a:r>
            <a:r>
              <a:rPr lang="pl-PL" sz="1600" dirty="0">
                <a:solidFill>
                  <a:srgbClr val="25405E"/>
                </a:solidFill>
              </a:rPr>
              <a:t> </a:t>
            </a:r>
            <a:r>
              <a:rPr lang="pl-PL" sz="1600" dirty="0" err="1">
                <a:solidFill>
                  <a:srgbClr val="25405E"/>
                </a:solidFill>
              </a:rPr>
              <a:t>applications</a:t>
            </a:r>
            <a:r>
              <a:rPr lang="pl-PL" sz="1600" dirty="0">
                <a:solidFill>
                  <a:srgbClr val="25405E"/>
                </a:solidFill>
              </a:rPr>
              <a:t>.</a:t>
            </a:r>
          </a:p>
          <a:p>
            <a:pPr marL="285750" lvl="0" indent="-285750">
              <a:buFont typeface="Arial" panose="020B0604020202020204" pitchFamily="34" charset="0"/>
              <a:buChar char="•"/>
            </a:pPr>
            <a:r>
              <a:rPr lang="pl-PL" sz="1600" dirty="0">
                <a:solidFill>
                  <a:srgbClr val="25405E"/>
                </a:solidFill>
              </a:rPr>
              <a:t>In the </a:t>
            </a:r>
            <a:r>
              <a:rPr lang="pl-PL" sz="1600" dirty="0" err="1">
                <a:solidFill>
                  <a:srgbClr val="25405E"/>
                </a:solidFill>
              </a:rPr>
              <a:t>meantime</a:t>
            </a:r>
            <a:r>
              <a:rPr lang="pl-PL" sz="1600" dirty="0">
                <a:solidFill>
                  <a:srgbClr val="25405E"/>
                </a:solidFill>
              </a:rPr>
              <a:t> </a:t>
            </a:r>
            <a:r>
              <a:rPr lang="pl-PL" sz="1600" dirty="0" err="1">
                <a:solidFill>
                  <a:srgbClr val="25405E"/>
                </a:solidFill>
              </a:rPr>
              <a:t>project</a:t>
            </a:r>
            <a:r>
              <a:rPr lang="pl-PL" sz="1600" dirty="0">
                <a:solidFill>
                  <a:srgbClr val="25405E"/>
                </a:solidFill>
              </a:rPr>
              <a:t> </a:t>
            </a:r>
            <a:r>
              <a:rPr lang="pl-PL" sz="1600" dirty="0" err="1">
                <a:solidFill>
                  <a:srgbClr val="25405E"/>
                </a:solidFill>
              </a:rPr>
              <a:t>requirements</a:t>
            </a:r>
            <a:r>
              <a:rPr lang="pl-PL" sz="1600" dirty="0">
                <a:solidFill>
                  <a:srgbClr val="25405E"/>
                </a:solidFill>
              </a:rPr>
              <a:t> </a:t>
            </a:r>
            <a:r>
              <a:rPr lang="pl-PL" sz="1600" dirty="0" err="1">
                <a:solidFill>
                  <a:srgbClr val="25405E"/>
                </a:solidFill>
              </a:rPr>
              <a:t>analyst</a:t>
            </a:r>
            <a:r>
              <a:rPr lang="pl-PL" sz="1600" dirty="0">
                <a:solidFill>
                  <a:srgbClr val="25405E"/>
                </a:solidFill>
              </a:rPr>
              <a:t> and  system </a:t>
            </a:r>
            <a:r>
              <a:rPr lang="pl-PL" sz="1600" dirty="0" err="1">
                <a:solidFill>
                  <a:srgbClr val="25405E"/>
                </a:solidFill>
              </a:rPr>
              <a:t>architect</a:t>
            </a:r>
            <a:r>
              <a:rPr lang="pl-PL" sz="1600" dirty="0">
                <a:solidFill>
                  <a:srgbClr val="25405E"/>
                </a:solidFill>
              </a:rPr>
              <a:t>.</a:t>
            </a:r>
          </a:p>
          <a:p>
            <a:pPr lvl="0"/>
            <a:endParaRPr lang="pl-PL" sz="1600" dirty="0">
              <a:solidFill>
                <a:srgbClr val="25405E"/>
              </a:solidFill>
            </a:endParaRPr>
          </a:p>
          <a:p>
            <a:pPr lvl="0"/>
            <a:endParaRPr lang="pl-PL" sz="1600" dirty="0">
              <a:solidFill>
                <a:srgbClr val="25405E"/>
              </a:solidFill>
            </a:endParaRPr>
          </a:p>
          <a:p>
            <a:pPr lvl="0"/>
            <a:r>
              <a:rPr lang="en-US" sz="1600" b="1" dirty="0">
                <a:solidFill>
                  <a:srgbClr val="25405E"/>
                </a:solidFill>
              </a:rPr>
              <a:t>Core technologies:</a:t>
            </a:r>
            <a:endParaRPr lang="pl-PL" sz="1600" dirty="0">
              <a:solidFill>
                <a:srgbClr val="25405E"/>
              </a:solidFill>
            </a:endParaRPr>
          </a:p>
          <a:p>
            <a:pPr marL="557213" lvl="1" indent="-214313">
              <a:buFont typeface="Arial" panose="020B0604020202020204" pitchFamily="34" charset="0"/>
              <a:buChar char="•"/>
            </a:pPr>
            <a:r>
              <a:rPr lang="pl-PL" sz="1600" dirty="0">
                <a:solidFill>
                  <a:srgbClr val="25405E"/>
                </a:solidFill>
              </a:rPr>
              <a:t>.NET Framework</a:t>
            </a:r>
          </a:p>
          <a:p>
            <a:pPr marL="557213" lvl="1" indent="-214313">
              <a:buFont typeface="Arial" panose="020B0604020202020204" pitchFamily="34" charset="0"/>
              <a:buChar char="•"/>
            </a:pPr>
            <a:r>
              <a:rPr lang="pl-PL" sz="1600" dirty="0">
                <a:solidFill>
                  <a:srgbClr val="25405E"/>
                </a:solidFill>
              </a:rPr>
              <a:t>ASP.NET MVC</a:t>
            </a:r>
          </a:p>
          <a:p>
            <a:pPr marL="557213" lvl="1" indent="-214313">
              <a:buFont typeface="Arial" panose="020B0604020202020204" pitchFamily="34" charset="0"/>
              <a:buChar char="•"/>
            </a:pPr>
            <a:r>
              <a:rPr lang="pl-PL" sz="1600" dirty="0" err="1">
                <a:solidFill>
                  <a:srgbClr val="25405E"/>
                </a:solidFill>
              </a:rPr>
              <a:t>Entity</a:t>
            </a:r>
            <a:r>
              <a:rPr lang="pl-PL" sz="1600" dirty="0">
                <a:solidFill>
                  <a:srgbClr val="25405E"/>
                </a:solidFill>
              </a:rPr>
              <a:t> Framework</a:t>
            </a:r>
          </a:p>
          <a:p>
            <a:pPr marL="557213" lvl="1" indent="-214313">
              <a:buFont typeface="Arial" panose="020B0604020202020204" pitchFamily="34" charset="0"/>
              <a:buChar char="•"/>
            </a:pPr>
            <a:r>
              <a:rPr lang="pl-PL" sz="1600" dirty="0">
                <a:solidFill>
                  <a:srgbClr val="25405E"/>
                </a:solidFill>
              </a:rPr>
              <a:t>MS SQL 2012/2014/2016</a:t>
            </a:r>
          </a:p>
        </p:txBody>
      </p:sp>
      <p:sp>
        <p:nvSpPr>
          <p:cNvPr id="6" name="TextBox 5"/>
          <p:cNvSpPr txBox="1"/>
          <p:nvPr/>
        </p:nvSpPr>
        <p:spPr>
          <a:xfrm>
            <a:off x="727074" y="1325558"/>
            <a:ext cx="2435225" cy="400110"/>
          </a:xfrm>
          <a:prstGeom prst="rect">
            <a:avLst/>
          </a:prstGeom>
          <a:noFill/>
        </p:spPr>
        <p:txBody>
          <a:bodyPr wrap="square" rtlCol="0">
            <a:spAutoFit/>
          </a:bodyPr>
          <a:lstStyle/>
          <a:p>
            <a:r>
              <a:rPr lang="pl-PL" sz="2000" dirty="0">
                <a:solidFill>
                  <a:srgbClr val="292929"/>
                </a:solidFill>
              </a:rPr>
              <a:t>Michał Krajewski</a:t>
            </a:r>
          </a:p>
        </p:txBody>
      </p:sp>
      <p:sp>
        <p:nvSpPr>
          <p:cNvPr id="15" name="Rectangle 14"/>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3074" name="Picture 2" descr="https://assets-cdn.github.com/images/modules/open_graph/github-mark.png">
            <a:extLst>
              <a:ext uri="{FF2B5EF4-FFF2-40B4-BE49-F238E27FC236}">
                <a16:creationId xmlns:a16="http://schemas.microsoft.com/office/drawing/2014/main" id="{7BD2C8C4-D8D6-4D9E-8F5F-1B47E50AD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944" y="1694890"/>
            <a:ext cx="2028825" cy="106513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5">
            <a:extLst>
              <a:ext uri="{FF2B5EF4-FFF2-40B4-BE49-F238E27FC236}">
                <a16:creationId xmlns:a16="http://schemas.microsoft.com/office/drawing/2014/main" id="{1DE41C8C-40B7-4F38-8113-6EF82CEAE2BF}"/>
              </a:ext>
            </a:extLst>
          </p:cNvPr>
          <p:cNvSpPr txBox="1"/>
          <p:nvPr/>
        </p:nvSpPr>
        <p:spPr>
          <a:xfrm>
            <a:off x="5105413" y="3025190"/>
            <a:ext cx="3021883" cy="369332"/>
          </a:xfrm>
          <a:prstGeom prst="rect">
            <a:avLst/>
          </a:prstGeom>
          <a:noFill/>
        </p:spPr>
        <p:txBody>
          <a:bodyPr wrap="square" rtlCol="0">
            <a:spAutoFit/>
          </a:bodyPr>
          <a:lstStyle/>
          <a:p>
            <a:r>
              <a:rPr lang="pl-PL" dirty="0">
                <a:solidFill>
                  <a:srgbClr val="292929"/>
                </a:solidFill>
              </a:rPr>
              <a:t>https://github.com/mikek90</a:t>
            </a:r>
          </a:p>
        </p:txBody>
      </p:sp>
      <p:sp>
        <p:nvSpPr>
          <p:cNvPr id="14" name="TextBox 5">
            <a:extLst>
              <a:ext uri="{FF2B5EF4-FFF2-40B4-BE49-F238E27FC236}">
                <a16:creationId xmlns:a16="http://schemas.microsoft.com/office/drawing/2014/main" id="{83F80963-720F-4A0A-B187-822961554EB9}"/>
              </a:ext>
            </a:extLst>
          </p:cNvPr>
          <p:cNvSpPr txBox="1"/>
          <p:nvPr/>
        </p:nvSpPr>
        <p:spPr>
          <a:xfrm>
            <a:off x="3959777" y="5542849"/>
            <a:ext cx="4899651" cy="369332"/>
          </a:xfrm>
          <a:prstGeom prst="rect">
            <a:avLst/>
          </a:prstGeom>
          <a:noFill/>
        </p:spPr>
        <p:txBody>
          <a:bodyPr wrap="square" rtlCol="0">
            <a:spAutoFit/>
          </a:bodyPr>
          <a:lstStyle/>
          <a:p>
            <a:r>
              <a:rPr lang="pl-PL" dirty="0">
                <a:solidFill>
                  <a:srgbClr val="292929"/>
                </a:solidFill>
              </a:rPr>
              <a:t>https://www.linkedin.com/in/michal-krajewski/</a:t>
            </a:r>
          </a:p>
        </p:txBody>
      </p:sp>
      <p:pic>
        <p:nvPicPr>
          <p:cNvPr id="3076" name="Picture 4" descr="https://lh3.googleusercontent.com/00APBMVQh3yraN704gKCeM63KzeQ-zHUi5wK6E9TjRQ26McyqYBt-zy__4i8GXDAfeys=w300">
            <a:extLst>
              <a:ext uri="{FF2B5EF4-FFF2-40B4-BE49-F238E27FC236}">
                <a16:creationId xmlns:a16="http://schemas.microsoft.com/office/drawing/2014/main" id="{4C9CFE50-E77E-466A-8F69-D4ADAA220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8208" y="4341388"/>
            <a:ext cx="936294" cy="93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337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3109886" y="2784708"/>
            <a:ext cx="3381530" cy="899665"/>
          </a:xfrm>
        </p:spPr>
        <p:txBody>
          <a:bodyPr/>
          <a:lstStyle/>
          <a:p>
            <a:r>
              <a:rPr lang="pl-PL" dirty="0"/>
              <a:t>Dziękujemy </a:t>
            </a:r>
            <a:r>
              <a:rPr lang="pl-PL" dirty="0">
                <a:sym typeface="Wingdings" panose="05000000000000000000" pitchFamily="2" charset="2"/>
              </a:rPr>
              <a:t> </a:t>
            </a:r>
            <a:endParaRPr lang="pl-PL" dirty="0"/>
          </a:p>
        </p:txBody>
      </p:sp>
      <p:sp>
        <p:nvSpPr>
          <p:cNvPr id="4"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5"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spTree>
    <p:extLst>
      <p:ext uri="{BB962C8B-B14F-4D97-AF65-F5344CB8AC3E}">
        <p14:creationId xmlns:p14="http://schemas.microsoft.com/office/powerpoint/2010/main" val="3086717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Kontakt</a:t>
            </a:r>
          </a:p>
        </p:txBody>
      </p:sp>
      <p:sp>
        <p:nvSpPr>
          <p:cNvPr id="3" name="TextBox 2"/>
          <p:cNvSpPr txBox="1"/>
          <p:nvPr/>
        </p:nvSpPr>
        <p:spPr>
          <a:xfrm>
            <a:off x="990602" y="2533649"/>
            <a:ext cx="5590673" cy="2269852"/>
          </a:xfrm>
          <a:prstGeom prst="rect">
            <a:avLst/>
          </a:prstGeom>
          <a:noFill/>
        </p:spPr>
        <p:txBody>
          <a:bodyPr wrap="square" rtlCol="0">
            <a:spAutoFit/>
          </a:bodyPr>
          <a:lstStyle/>
          <a:p>
            <a:r>
              <a:rPr lang="pl-PL" sz="1600" b="1" dirty="0"/>
              <a:t>ElitMind Sp. z o.o.</a:t>
            </a:r>
          </a:p>
          <a:p>
            <a:r>
              <a:rPr lang="pl-PL" sz="1600" dirty="0"/>
              <a:t>Odkryta 11G/30</a:t>
            </a:r>
          </a:p>
          <a:p>
            <a:r>
              <a:rPr lang="pl-PL" sz="1600" dirty="0"/>
              <a:t>03-140 Warszawa</a:t>
            </a:r>
          </a:p>
          <a:p>
            <a:r>
              <a:rPr lang="pl-PL" sz="1600" dirty="0">
                <a:solidFill>
                  <a:srgbClr val="C00000"/>
                </a:solidFill>
                <a:hlinkClick r:id="rId2"/>
              </a:rPr>
              <a:t>www.elitmind.com</a:t>
            </a:r>
            <a:r>
              <a:rPr lang="pl-PL" sz="1600" dirty="0"/>
              <a:t> </a:t>
            </a:r>
          </a:p>
          <a:p>
            <a:endParaRPr lang="pl-PL" sz="1600" dirty="0">
              <a:hlinkClick r:id="rId3"/>
            </a:endParaRPr>
          </a:p>
          <a:p>
            <a:endParaRPr lang="pl-PL" sz="1600" dirty="0">
              <a:hlinkClick r:id="rId3"/>
            </a:endParaRPr>
          </a:p>
          <a:p>
            <a:r>
              <a:rPr lang="pl-PL" sz="1600" dirty="0">
                <a:solidFill>
                  <a:srgbClr val="C00000"/>
                </a:solidFill>
                <a:hlinkClick r:id="rId3"/>
              </a:rPr>
              <a:t>Radoslaw.Kepa@elitmind.com</a:t>
            </a:r>
            <a:endParaRPr lang="pl-PL" sz="1600" dirty="0">
              <a:solidFill>
                <a:srgbClr val="C00000"/>
              </a:solidFill>
            </a:endParaRPr>
          </a:p>
          <a:p>
            <a:r>
              <a:rPr lang="pl-PL" sz="1600" dirty="0"/>
              <a:t>Phone: +48 505 19 15 32</a:t>
            </a:r>
          </a:p>
          <a:p>
            <a:endParaRPr lang="pl-PL" sz="135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8608" y="5892801"/>
            <a:ext cx="2811492" cy="736599"/>
          </a:xfrm>
          <a:prstGeom prst="rect">
            <a:avLst/>
          </a:prstGeom>
        </p:spPr>
      </p:pic>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spTree>
    <p:extLst>
      <p:ext uri="{BB962C8B-B14F-4D97-AF65-F5344CB8AC3E}">
        <p14:creationId xmlns:p14="http://schemas.microsoft.com/office/powerpoint/2010/main" val="3762855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9953"/>
            <a:ext cx="8741880" cy="899665"/>
          </a:xfrm>
        </p:spPr>
        <p:txBody>
          <a:bodyPr/>
          <a:lstStyle/>
          <a:p>
            <a:r>
              <a:rPr lang="pl-PL" dirty="0"/>
              <a:t>Technologies</a:t>
            </a:r>
          </a:p>
        </p:txBody>
      </p:sp>
      <p:sp>
        <p:nvSpPr>
          <p:cNvPr id="12" name="Rounded Rectangle 11"/>
          <p:cNvSpPr/>
          <p:nvPr/>
        </p:nvSpPr>
        <p:spPr>
          <a:xfrm>
            <a:off x="5098016" y="2448698"/>
            <a:ext cx="3529565" cy="370538"/>
          </a:xfrm>
          <a:prstGeom prst="roundRect">
            <a:avLst/>
          </a:prstGeom>
          <a:solidFill>
            <a:srgbClr val="25405E"/>
          </a:solidFill>
          <a:ln>
            <a:solidFill>
              <a:srgbClr val="25405E"/>
            </a:solidFill>
          </a:ln>
        </p:spPr>
        <p:style>
          <a:lnRef idx="1">
            <a:schemeClr val="accent3"/>
          </a:lnRef>
          <a:fillRef idx="3">
            <a:schemeClr val="accent3"/>
          </a:fillRef>
          <a:effectRef idx="2">
            <a:schemeClr val="accent3"/>
          </a:effectRef>
          <a:fontRef idx="minor">
            <a:schemeClr val="lt1"/>
          </a:fontRef>
        </p:style>
        <p:txBody>
          <a:bodyPr rtlCol="0" anchor="ctr"/>
          <a:lstStyle/>
          <a:p>
            <a:pPr algn="ctr">
              <a:lnSpc>
                <a:spcPct val="107000"/>
              </a:lnSpc>
            </a:pPr>
            <a:r>
              <a:rPr lang="pl-PL" sz="1350" b="1" dirty="0" err="1">
                <a:solidFill>
                  <a:schemeClr val="bg1"/>
                </a:solidFill>
                <a:effectLst>
                  <a:outerShdw blurRad="38100" dist="38100" dir="2700000" algn="tl">
                    <a:srgbClr val="000000">
                      <a:alpha val="43137"/>
                    </a:srgbClr>
                  </a:outerShdw>
                </a:effectLst>
              </a:rPr>
              <a:t>Other</a:t>
            </a:r>
            <a:r>
              <a:rPr lang="pl-PL" sz="1350" b="1" dirty="0">
                <a:solidFill>
                  <a:schemeClr val="bg1"/>
                </a:solidFill>
                <a:effectLst>
                  <a:outerShdw blurRad="38100" dist="38100" dir="2700000" algn="tl">
                    <a:srgbClr val="000000">
                      <a:alpha val="43137"/>
                    </a:srgbClr>
                  </a:outerShdw>
                </a:effectLst>
              </a:rPr>
              <a:t> </a:t>
            </a:r>
            <a:r>
              <a:rPr lang="pl-PL" sz="1350" b="1" dirty="0" err="1">
                <a:solidFill>
                  <a:schemeClr val="bg1"/>
                </a:solidFill>
                <a:effectLst>
                  <a:outerShdw blurRad="38100" dist="38100" dir="2700000" algn="tl">
                    <a:srgbClr val="000000">
                      <a:alpha val="43137"/>
                    </a:srgbClr>
                  </a:outerShdw>
                </a:effectLst>
              </a:rPr>
              <a:t>vendors</a:t>
            </a:r>
            <a:endParaRPr lang="pl-PL" sz="1350" b="1" dirty="0">
              <a:solidFill>
                <a:schemeClr val="bg1"/>
              </a:solidFill>
              <a:effectLst>
                <a:outerShdw blurRad="38100" dist="38100" dir="2700000" algn="tl">
                  <a:srgbClr val="000000">
                    <a:alpha val="43137"/>
                  </a:srgbClr>
                </a:outerShdw>
              </a:effectLst>
            </a:endParaRPr>
          </a:p>
        </p:txBody>
      </p:sp>
      <p:sp>
        <p:nvSpPr>
          <p:cNvPr id="13" name="Rounded Rectangle 12"/>
          <p:cNvSpPr/>
          <p:nvPr/>
        </p:nvSpPr>
        <p:spPr>
          <a:xfrm>
            <a:off x="1279004" y="2448698"/>
            <a:ext cx="3266563" cy="370538"/>
          </a:xfrm>
          <a:prstGeom prst="roundRect">
            <a:avLst/>
          </a:prstGeom>
          <a:solidFill>
            <a:srgbClr val="25405E"/>
          </a:solidFill>
          <a:ln>
            <a:solidFill>
              <a:srgbClr val="25405E"/>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pl-PL" sz="1350" b="1" dirty="0">
                <a:solidFill>
                  <a:schemeClr val="bg1"/>
                </a:solidFill>
                <a:effectLst>
                  <a:outerShdw blurRad="38100" dist="38100" dir="2700000" algn="tl">
                    <a:srgbClr val="000000">
                      <a:alpha val="43137"/>
                    </a:srgbClr>
                  </a:outerShdw>
                </a:effectLst>
              </a:rPr>
              <a:t>Microsoft </a:t>
            </a:r>
            <a:endParaRPr lang="en-US" sz="1050" b="1" dirty="0">
              <a:solidFill>
                <a:schemeClr val="bg1"/>
              </a:solidFill>
              <a:effectLst>
                <a:outerShdw blurRad="38100" dist="38100" dir="2700000" algn="tl">
                  <a:srgbClr val="000000">
                    <a:alpha val="43137"/>
                  </a:srgbClr>
                </a:outerShdw>
              </a:effectLst>
            </a:endParaRPr>
          </a:p>
        </p:txBody>
      </p:sp>
      <p:sp>
        <p:nvSpPr>
          <p:cNvPr id="14" name="Rounded Rectangle 13"/>
          <p:cNvSpPr/>
          <p:nvPr/>
        </p:nvSpPr>
        <p:spPr>
          <a:xfrm>
            <a:off x="5098015" y="3355663"/>
            <a:ext cx="3529569" cy="2888981"/>
          </a:xfrm>
          <a:prstGeom prst="roundRect">
            <a:avLst/>
          </a:prstGeom>
          <a:solidFill>
            <a:schemeClr val="bg1"/>
          </a:solidFill>
          <a:ln>
            <a:solidFill>
              <a:srgbClr val="25405E"/>
            </a:solidFill>
          </a:ln>
        </p:spPr>
        <p:style>
          <a:lnRef idx="2">
            <a:schemeClr val="accent1"/>
          </a:lnRef>
          <a:fillRef idx="1">
            <a:schemeClr val="lt1"/>
          </a:fillRef>
          <a:effectRef idx="0">
            <a:schemeClr val="accent1"/>
          </a:effectRef>
          <a:fontRef idx="minor">
            <a:schemeClr val="dk1"/>
          </a:fontRef>
        </p:style>
        <p:txBody>
          <a:bodyPr rtlCol="0" anchor="ctr"/>
          <a:lstStyle/>
          <a:p>
            <a:pPr marL="557213" lvl="1" indent="-214313">
              <a:buFont typeface="Arial" panose="020B0604020202020204" pitchFamily="34" charset="0"/>
              <a:buChar char="•"/>
            </a:pPr>
            <a:r>
              <a:rPr lang="en-US" sz="1400" dirty="0" err="1"/>
              <a:t>Informatica</a:t>
            </a:r>
            <a:r>
              <a:rPr lang="en-US" sz="1400" dirty="0"/>
              <a:t> Power Center </a:t>
            </a:r>
            <a:endParaRPr lang="pl-PL" sz="1400" dirty="0"/>
          </a:p>
          <a:p>
            <a:pPr marL="557213" lvl="1" indent="-214313">
              <a:buFont typeface="Arial" panose="020B0604020202020204" pitchFamily="34" charset="0"/>
              <a:buChar char="•"/>
            </a:pPr>
            <a:r>
              <a:rPr lang="en-US" sz="1400" dirty="0"/>
              <a:t>SAP</a:t>
            </a:r>
            <a:r>
              <a:rPr lang="pl-PL" sz="1400" dirty="0"/>
              <a:t> BW/</a:t>
            </a:r>
            <a:r>
              <a:rPr lang="en-US" sz="1400" dirty="0"/>
              <a:t>BO</a:t>
            </a:r>
            <a:endParaRPr lang="pl-PL" sz="1400" dirty="0"/>
          </a:p>
          <a:p>
            <a:pPr marL="557213" lvl="1" indent="-214313">
              <a:buFont typeface="Arial" panose="020B0604020202020204" pitchFamily="34" charset="0"/>
              <a:buChar char="•"/>
            </a:pPr>
            <a:r>
              <a:rPr lang="en-US" sz="1400" dirty="0" err="1"/>
              <a:t>Statistica</a:t>
            </a:r>
            <a:r>
              <a:rPr lang="en-US" sz="1400" dirty="0"/>
              <a:t>/</a:t>
            </a:r>
            <a:r>
              <a:rPr lang="en-US" sz="1400" dirty="0" err="1"/>
              <a:t>Statsoft</a:t>
            </a:r>
            <a:endParaRPr lang="pl-PL" sz="1400" dirty="0"/>
          </a:p>
          <a:p>
            <a:pPr marL="557213" lvl="1" indent="-214313">
              <a:buFont typeface="Arial" panose="020B0604020202020204" pitchFamily="34" charset="0"/>
              <a:buChar char="•"/>
            </a:pPr>
            <a:r>
              <a:rPr lang="pl-PL" sz="1400" dirty="0"/>
              <a:t>R</a:t>
            </a:r>
          </a:p>
          <a:p>
            <a:pPr marL="557213" lvl="1" indent="-214313">
              <a:buFont typeface="Arial" panose="020B0604020202020204" pitchFamily="34" charset="0"/>
              <a:buChar char="•"/>
            </a:pPr>
            <a:r>
              <a:rPr lang="en-US" sz="1400" dirty="0" err="1"/>
              <a:t>Microstrategy</a:t>
            </a:r>
            <a:endParaRPr lang="pl-PL" sz="1400" dirty="0"/>
          </a:p>
          <a:p>
            <a:pPr marL="557213" lvl="1" indent="-214313">
              <a:buFont typeface="Arial" panose="020B0604020202020204" pitchFamily="34" charset="0"/>
              <a:buChar char="•"/>
            </a:pPr>
            <a:r>
              <a:rPr lang="en-US" sz="1400" dirty="0"/>
              <a:t>Panorama</a:t>
            </a:r>
            <a:endParaRPr lang="pl-PL" sz="1400" dirty="0"/>
          </a:p>
          <a:p>
            <a:pPr marL="557213" lvl="1" indent="-214313">
              <a:buFont typeface="Arial" panose="020B0604020202020204" pitchFamily="34" charset="0"/>
              <a:buChar char="•"/>
            </a:pPr>
            <a:r>
              <a:rPr lang="pl-PL" sz="1400" dirty="0"/>
              <a:t>SAS</a:t>
            </a:r>
          </a:p>
          <a:p>
            <a:pPr marL="557213" lvl="1" indent="-214313">
              <a:buFont typeface="Arial" panose="020B0604020202020204" pitchFamily="34" charset="0"/>
              <a:buChar char="•"/>
            </a:pPr>
            <a:r>
              <a:rPr lang="pl-PL" sz="1400" dirty="0"/>
              <a:t>IBM </a:t>
            </a:r>
            <a:r>
              <a:rPr lang="pl-PL" sz="1400" dirty="0" err="1"/>
              <a:t>Cognos</a:t>
            </a:r>
            <a:endParaRPr lang="pl-PL" sz="1400" dirty="0"/>
          </a:p>
        </p:txBody>
      </p:sp>
      <p:sp>
        <p:nvSpPr>
          <p:cNvPr id="15" name="Rounded Rectangle 14"/>
          <p:cNvSpPr/>
          <p:nvPr/>
        </p:nvSpPr>
        <p:spPr>
          <a:xfrm>
            <a:off x="1279005" y="3355662"/>
            <a:ext cx="3266562" cy="2888982"/>
          </a:xfrm>
          <a:prstGeom prst="roundRect">
            <a:avLst/>
          </a:prstGeom>
          <a:solidFill>
            <a:schemeClr val="bg1"/>
          </a:solidFill>
          <a:ln>
            <a:solidFill>
              <a:srgbClr val="25405E"/>
            </a:solidFill>
          </a:ln>
        </p:spPr>
        <p:style>
          <a:lnRef idx="2">
            <a:schemeClr val="accent1"/>
          </a:lnRef>
          <a:fillRef idx="1">
            <a:schemeClr val="lt1"/>
          </a:fillRef>
          <a:effectRef idx="0">
            <a:schemeClr val="accent1"/>
          </a:effectRef>
          <a:fontRef idx="minor">
            <a:schemeClr val="dk1"/>
          </a:fontRef>
        </p:style>
        <p:txBody>
          <a:bodyPr rtlCol="0" anchor="ctr"/>
          <a:lstStyle/>
          <a:p>
            <a:pPr marL="214313" lvl="1" indent="-214313">
              <a:lnSpc>
                <a:spcPct val="107000"/>
              </a:lnSpc>
              <a:buFont typeface="Wingdings" panose="05000000000000000000" pitchFamily="2" charset="2"/>
              <a:buChar char="§"/>
            </a:pPr>
            <a:r>
              <a:rPr lang="pl-PL" sz="1400" dirty="0">
                <a:latin typeface="Calibri" panose="020F0502020204030204" pitchFamily="34" charset="0"/>
                <a:ea typeface="Calibri" panose="020F0502020204030204" pitchFamily="34" charset="0"/>
                <a:cs typeface="Times New Roman" panose="02020603050405020304" pitchFamily="18" charset="0"/>
              </a:rPr>
              <a:t>SQL Server </a:t>
            </a:r>
          </a:p>
          <a:p>
            <a:pPr marL="214313" lvl="1" indent="-214313">
              <a:lnSpc>
                <a:spcPct val="107000"/>
              </a:lnSpc>
              <a:buFont typeface="Wingdings" panose="05000000000000000000" pitchFamily="2" charset="2"/>
              <a:buChar char="§"/>
            </a:pPr>
            <a:r>
              <a:rPr lang="pl-PL" sz="1400" dirty="0">
                <a:latin typeface="Calibri" panose="020F0502020204030204" pitchFamily="34" charset="0"/>
                <a:ea typeface="Calibri" panose="020F0502020204030204" pitchFamily="34" charset="0"/>
                <a:cs typeface="Times New Roman" panose="02020603050405020304" pitchFamily="18" charset="0"/>
              </a:rPr>
              <a:t>Reporting Services</a:t>
            </a:r>
          </a:p>
          <a:p>
            <a:pPr marL="214313" lvl="1" indent="-214313">
              <a:lnSpc>
                <a:spcPct val="107000"/>
              </a:lnSpc>
              <a:buFont typeface="Wingdings" panose="05000000000000000000" pitchFamily="2" charset="2"/>
              <a:buChar char="§"/>
            </a:pPr>
            <a:r>
              <a:rPr lang="pl-PL" sz="1400" dirty="0">
                <a:latin typeface="Calibri" panose="020F0502020204030204" pitchFamily="34" charset="0"/>
                <a:ea typeface="Calibri" panose="020F0502020204030204" pitchFamily="34" charset="0"/>
                <a:cs typeface="Times New Roman" panose="02020603050405020304" pitchFamily="18" charset="0"/>
              </a:rPr>
              <a:t>Analysis Services (OLAP, </a:t>
            </a:r>
            <a:r>
              <a:rPr lang="pl-PL" sz="1400" dirty="0" err="1">
                <a:latin typeface="Calibri" panose="020F0502020204030204" pitchFamily="34" charset="0"/>
                <a:ea typeface="Calibri" panose="020F0502020204030204" pitchFamily="34" charset="0"/>
                <a:cs typeface="Times New Roman" panose="02020603050405020304" pitchFamily="18" charset="0"/>
              </a:rPr>
              <a:t>Tabular</a:t>
            </a:r>
            <a:r>
              <a:rPr lang="pl-PL" sz="1400" dirty="0">
                <a:latin typeface="Calibri" panose="020F0502020204030204" pitchFamily="34" charset="0"/>
                <a:ea typeface="Calibri" panose="020F0502020204030204" pitchFamily="34" charset="0"/>
                <a:cs typeface="Times New Roman" panose="02020603050405020304" pitchFamily="18" charset="0"/>
              </a:rPr>
              <a:t>)</a:t>
            </a:r>
          </a:p>
          <a:p>
            <a:pPr marL="214313" lvl="1" indent="-214313">
              <a:lnSpc>
                <a:spcPct val="107000"/>
              </a:lnSpc>
              <a:buFont typeface="Wingdings" panose="05000000000000000000" pitchFamily="2" charset="2"/>
              <a:buChar char="§"/>
            </a:pPr>
            <a:r>
              <a:rPr lang="pl-PL" sz="1400" dirty="0">
                <a:latin typeface="Calibri" panose="020F0502020204030204" pitchFamily="34" charset="0"/>
                <a:ea typeface="Calibri" panose="020F0502020204030204" pitchFamily="34" charset="0"/>
                <a:cs typeface="Times New Roman" panose="02020603050405020304" pitchFamily="18" charset="0"/>
              </a:rPr>
              <a:t>Integration Services</a:t>
            </a:r>
          </a:p>
          <a:p>
            <a:pPr marL="214313" lvl="1" indent="-214313">
              <a:lnSpc>
                <a:spcPct val="107000"/>
              </a:lnSpc>
              <a:buFont typeface="Wingdings" panose="05000000000000000000" pitchFamily="2" charset="2"/>
              <a:buChar char="§"/>
            </a:pPr>
            <a:r>
              <a:rPr lang="pl-PL" sz="1400" dirty="0">
                <a:latin typeface="Calibri" panose="020F0502020204030204" pitchFamily="34" charset="0"/>
                <a:ea typeface="Calibri" panose="020F0502020204030204" pitchFamily="34" charset="0"/>
                <a:cs typeface="Times New Roman" panose="02020603050405020304" pitchFamily="18" charset="0"/>
              </a:rPr>
              <a:t>SharePoint Server</a:t>
            </a:r>
          </a:p>
          <a:p>
            <a:pPr marL="214313" lvl="1" indent="-214313">
              <a:lnSpc>
                <a:spcPct val="107000"/>
              </a:lnSpc>
              <a:buFont typeface="Wingdings" panose="05000000000000000000" pitchFamily="2" charset="2"/>
              <a:buChar char="§"/>
            </a:pPr>
            <a:r>
              <a:rPr lang="pl-PL" sz="1400" dirty="0">
                <a:latin typeface="Calibri" panose="020F0502020204030204" pitchFamily="34" charset="0"/>
                <a:ea typeface="Calibri" panose="020F0502020204030204" pitchFamily="34" charset="0"/>
                <a:cs typeface="Times New Roman" panose="02020603050405020304" pitchFamily="18" charset="0"/>
              </a:rPr>
              <a:t>Performance Point Services</a:t>
            </a:r>
          </a:p>
          <a:p>
            <a:pPr marL="214313" lvl="1" indent="-214313">
              <a:lnSpc>
                <a:spcPct val="107000"/>
              </a:lnSpc>
              <a:buFont typeface="Wingdings" panose="05000000000000000000" pitchFamily="2" charset="2"/>
              <a:buChar char="§"/>
            </a:pPr>
            <a:r>
              <a:rPr lang="pl-PL" sz="1400" dirty="0">
                <a:latin typeface="Calibri" panose="020F0502020204030204" pitchFamily="34" charset="0"/>
                <a:ea typeface="Calibri" panose="020F0502020204030204" pitchFamily="34" charset="0"/>
                <a:cs typeface="Times New Roman" panose="02020603050405020304" pitchFamily="18" charset="0"/>
              </a:rPr>
              <a:t>Power BI / </a:t>
            </a:r>
            <a:r>
              <a:rPr lang="pl-PL" sz="1400" dirty="0" err="1">
                <a:latin typeface="Calibri" panose="020F0502020204030204" pitchFamily="34" charset="0"/>
                <a:ea typeface="Calibri" panose="020F0502020204030204" pitchFamily="34" charset="0"/>
                <a:cs typeface="Times New Roman" panose="02020603050405020304" pitchFamily="18" charset="0"/>
              </a:rPr>
              <a:t>Pivot</a:t>
            </a:r>
            <a:r>
              <a:rPr lang="pl-PL" sz="1400" dirty="0">
                <a:latin typeface="Calibri" panose="020F0502020204030204" pitchFamily="34" charset="0"/>
                <a:ea typeface="Calibri" panose="020F0502020204030204" pitchFamily="34" charset="0"/>
                <a:cs typeface="Times New Roman" panose="02020603050405020304" pitchFamily="18" charset="0"/>
              </a:rPr>
              <a:t> / Query / </a:t>
            </a:r>
            <a:r>
              <a:rPr lang="pl-PL" sz="1400" dirty="0" err="1">
                <a:latin typeface="Calibri" panose="020F0502020204030204" pitchFamily="34" charset="0"/>
                <a:ea typeface="Calibri" panose="020F0502020204030204" pitchFamily="34" charset="0"/>
                <a:cs typeface="Times New Roman" panose="02020603050405020304" pitchFamily="18" charset="0"/>
              </a:rPr>
              <a:t>View</a:t>
            </a:r>
            <a:endParaRPr lang="pl-PL" sz="1400" dirty="0">
              <a:latin typeface="Calibri" panose="020F0502020204030204" pitchFamily="34" charset="0"/>
              <a:ea typeface="Calibri" panose="020F0502020204030204" pitchFamily="34" charset="0"/>
              <a:cs typeface="Times New Roman" panose="02020603050405020304" pitchFamily="18" charset="0"/>
            </a:endParaRPr>
          </a:p>
          <a:p>
            <a:pPr marL="214313" lvl="1" indent="-214313">
              <a:lnSpc>
                <a:spcPct val="107000"/>
              </a:lnSpc>
              <a:buFont typeface="Wingdings" panose="05000000000000000000" pitchFamily="2" charset="2"/>
              <a:buChar char="§"/>
            </a:pPr>
            <a:r>
              <a:rPr lang="pl-PL" sz="1400" dirty="0">
                <a:latin typeface="Calibri" panose="020F0502020204030204" pitchFamily="34" charset="0"/>
                <a:ea typeface="Calibri" panose="020F0502020204030204" pitchFamily="34" charset="0"/>
                <a:cs typeface="Times New Roman" panose="02020603050405020304" pitchFamily="18" charset="0"/>
              </a:rPr>
              <a:t>Azure (Data Lake, HD </a:t>
            </a:r>
            <a:r>
              <a:rPr lang="pl-PL" sz="1400" dirty="0" err="1">
                <a:latin typeface="Calibri" panose="020F0502020204030204" pitchFamily="34" charset="0"/>
                <a:ea typeface="Calibri" panose="020F0502020204030204" pitchFamily="34" charset="0"/>
                <a:cs typeface="Times New Roman" panose="02020603050405020304" pitchFamily="18" charset="0"/>
              </a:rPr>
              <a:t>Insight</a:t>
            </a:r>
            <a:r>
              <a:rPr lang="pl-PL" sz="1400" dirty="0">
                <a:latin typeface="Calibri" panose="020F0502020204030204" pitchFamily="34" charset="0"/>
                <a:ea typeface="Calibri" panose="020F0502020204030204" pitchFamily="34" charset="0"/>
                <a:cs typeface="Times New Roman" panose="02020603050405020304" pitchFamily="18" charset="0"/>
              </a:rPr>
              <a:t>, </a:t>
            </a:r>
            <a:r>
              <a:rPr lang="pl-PL" sz="1400" dirty="0" err="1">
                <a:latin typeface="Calibri" panose="020F0502020204030204" pitchFamily="34" charset="0"/>
                <a:ea typeface="Calibri" panose="020F0502020204030204" pitchFamily="34" charset="0"/>
                <a:cs typeface="Times New Roman" panose="02020603050405020304" pitchFamily="18" charset="0"/>
              </a:rPr>
              <a:t>Stream</a:t>
            </a:r>
            <a:r>
              <a:rPr lang="pl-PL" sz="1400" dirty="0">
                <a:latin typeface="Calibri" panose="020F0502020204030204" pitchFamily="34" charset="0"/>
                <a:ea typeface="Calibri" panose="020F0502020204030204" pitchFamily="34" charset="0"/>
                <a:cs typeface="Times New Roman" panose="02020603050405020304" pitchFamily="18" charset="0"/>
              </a:rPr>
              <a:t> Analytics, SQL Data </a:t>
            </a:r>
            <a:r>
              <a:rPr lang="pl-PL" sz="1400" dirty="0" err="1">
                <a:latin typeface="Calibri" panose="020F0502020204030204" pitchFamily="34" charset="0"/>
                <a:ea typeface="Calibri" panose="020F0502020204030204" pitchFamily="34" charset="0"/>
                <a:cs typeface="Times New Roman" panose="02020603050405020304" pitchFamily="18" charset="0"/>
              </a:rPr>
              <a:t>Warehouse</a:t>
            </a:r>
            <a:r>
              <a:rPr lang="pl-PL" sz="1400" dirty="0">
                <a:latin typeface="Calibri" panose="020F0502020204030204" pitchFamily="34" charset="0"/>
                <a:ea typeface="Calibri" panose="020F0502020204030204" pitchFamily="34" charset="0"/>
                <a:cs typeface="Times New Roman" panose="02020603050405020304" pitchFamily="18" charset="0"/>
              </a:rPr>
              <a:t>, Machine Learning)</a:t>
            </a:r>
          </a:p>
          <a:p>
            <a:pPr marL="214313" lvl="1" indent="-214313">
              <a:lnSpc>
                <a:spcPct val="107000"/>
              </a:lnSpc>
              <a:buFont typeface="Wingdings" panose="05000000000000000000" pitchFamily="2" charset="2"/>
              <a:buChar char="§"/>
            </a:pPr>
            <a:r>
              <a:rPr lang="pl-PL" sz="1400" b="1" dirty="0">
                <a:latin typeface="Calibri" panose="020F0502020204030204" pitchFamily="34" charset="0"/>
                <a:ea typeface="Calibri" panose="020F0502020204030204" pitchFamily="34" charset="0"/>
                <a:cs typeface="Times New Roman" panose="02020603050405020304" pitchFamily="18" charset="0"/>
              </a:rPr>
              <a:t>.NET </a:t>
            </a:r>
            <a:r>
              <a:rPr lang="pl-PL" sz="1400" b="1" dirty="0" err="1">
                <a:latin typeface="Calibri" panose="020F0502020204030204" pitchFamily="34" charset="0"/>
                <a:ea typeface="Calibri" panose="020F0502020204030204" pitchFamily="34" charset="0"/>
                <a:cs typeface="Times New Roman" panose="02020603050405020304" pitchFamily="18" charset="0"/>
              </a:rPr>
              <a:t>application</a:t>
            </a:r>
            <a:r>
              <a:rPr lang="pl-PL" sz="1400" b="1" dirty="0">
                <a:latin typeface="Calibri" panose="020F0502020204030204" pitchFamily="34" charset="0"/>
                <a:ea typeface="Calibri" panose="020F0502020204030204" pitchFamily="34" charset="0"/>
                <a:cs typeface="Times New Roman" panose="02020603050405020304" pitchFamily="18" charset="0"/>
              </a:rPr>
              <a:t> </a:t>
            </a:r>
            <a:r>
              <a:rPr lang="pl-PL" sz="1400" b="1" dirty="0" err="1">
                <a:latin typeface="Calibri" panose="020F0502020204030204" pitchFamily="34" charset="0"/>
                <a:ea typeface="Calibri" panose="020F0502020204030204" pitchFamily="34" charset="0"/>
                <a:cs typeface="Times New Roman" panose="02020603050405020304" pitchFamily="18" charset="0"/>
              </a:rPr>
              <a:t>solutions</a:t>
            </a:r>
            <a:endParaRPr lang="pl-PL" sz="14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5" name="Picture 4"/>
          <p:cNvPicPr>
            <a:picLocks noChangeAspect="1"/>
          </p:cNvPicPr>
          <p:nvPr/>
        </p:nvPicPr>
        <p:blipFill>
          <a:blip r:embed="rId3"/>
          <a:stretch>
            <a:fillRect/>
          </a:stretch>
        </p:blipFill>
        <p:spPr>
          <a:xfrm>
            <a:off x="4860665" y="189526"/>
            <a:ext cx="3702568" cy="1880184"/>
          </a:xfrm>
          <a:prstGeom prst="rect">
            <a:avLst/>
          </a:prstGeom>
        </p:spPr>
      </p:pic>
    </p:spTree>
    <p:extLst>
      <p:ext uri="{BB962C8B-B14F-4D97-AF65-F5344CB8AC3E}">
        <p14:creationId xmlns:p14="http://schemas.microsoft.com/office/powerpoint/2010/main" val="1752105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52969" y="229988"/>
            <a:ext cx="8741880" cy="899665"/>
          </a:xfrm>
        </p:spPr>
        <p:txBody>
          <a:bodyPr/>
          <a:lstStyle/>
          <a:p>
            <a:r>
              <a:rPr lang="pl-PL" dirty="0" err="1"/>
              <a:t>Our</a:t>
            </a:r>
            <a:r>
              <a:rPr lang="pl-PL" dirty="0"/>
              <a:t> Consultants </a:t>
            </a:r>
            <a:r>
              <a:rPr lang="pl-PL" dirty="0" err="1"/>
              <a:t>worked</a:t>
            </a:r>
            <a:r>
              <a:rPr lang="pl-PL" dirty="0"/>
              <a:t> for</a:t>
            </a:r>
          </a:p>
        </p:txBody>
      </p:sp>
      <p:pic>
        <p:nvPicPr>
          <p:cNvPr id="55" name="Picture 54"/>
          <p:cNvPicPr/>
          <p:nvPr/>
        </p:nvPicPr>
        <p:blipFill>
          <a:blip r:embed="rId2"/>
          <a:stretch>
            <a:fillRect/>
          </a:stretch>
        </p:blipFill>
        <p:spPr>
          <a:xfrm>
            <a:off x="692770" y="2500554"/>
            <a:ext cx="1048153" cy="403413"/>
          </a:xfrm>
          <a:prstGeom prst="rect">
            <a:avLst/>
          </a:prstGeom>
        </p:spPr>
      </p:pic>
      <p:pic>
        <p:nvPicPr>
          <p:cNvPr id="56" name="Picture 55"/>
          <p:cNvPicPr/>
          <p:nvPr/>
        </p:nvPicPr>
        <p:blipFill>
          <a:blip r:embed="rId3"/>
          <a:stretch>
            <a:fillRect/>
          </a:stretch>
        </p:blipFill>
        <p:spPr>
          <a:xfrm>
            <a:off x="2240949" y="2386882"/>
            <a:ext cx="688862" cy="648409"/>
          </a:xfrm>
          <a:prstGeom prst="rect">
            <a:avLst/>
          </a:prstGeom>
        </p:spPr>
      </p:pic>
      <p:pic>
        <p:nvPicPr>
          <p:cNvPr id="57" name="Picture 56"/>
          <p:cNvPicPr/>
          <p:nvPr/>
        </p:nvPicPr>
        <p:blipFill>
          <a:blip r:embed="rId4"/>
          <a:stretch>
            <a:fillRect/>
          </a:stretch>
        </p:blipFill>
        <p:spPr>
          <a:xfrm>
            <a:off x="3248056" y="2426649"/>
            <a:ext cx="702440" cy="526871"/>
          </a:xfrm>
          <a:prstGeom prst="rect">
            <a:avLst/>
          </a:prstGeom>
        </p:spPr>
      </p:pic>
      <p:pic>
        <p:nvPicPr>
          <p:cNvPr id="60" name="Picture 59" descr="http://propertime.pl/tmpy/obraz/2f5563848b8910bd04709c3a6a611bf095000.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1009" y="2473324"/>
            <a:ext cx="1307598" cy="433313"/>
          </a:xfrm>
          <a:prstGeom prst="rect">
            <a:avLst/>
          </a:prstGeom>
          <a:noFill/>
          <a:ln>
            <a:noFill/>
          </a:ln>
        </p:spPr>
      </p:pic>
      <p:pic>
        <p:nvPicPr>
          <p:cNvPr id="61" name="Picture 60"/>
          <p:cNvPicPr/>
          <p:nvPr/>
        </p:nvPicPr>
        <p:blipFill>
          <a:blip r:embed="rId6"/>
          <a:stretch>
            <a:fillRect/>
          </a:stretch>
        </p:blipFill>
        <p:spPr>
          <a:xfrm>
            <a:off x="4497462" y="2440712"/>
            <a:ext cx="592168" cy="503704"/>
          </a:xfrm>
          <a:prstGeom prst="rect">
            <a:avLst/>
          </a:prstGeom>
        </p:spPr>
      </p:pic>
      <p:pic>
        <p:nvPicPr>
          <p:cNvPr id="62" name="Picture 61" descr="volvo car company names latin origin"/>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33055" y="2367720"/>
            <a:ext cx="699710" cy="640673"/>
          </a:xfrm>
          <a:prstGeom prst="rect">
            <a:avLst/>
          </a:prstGeom>
          <a:noFill/>
          <a:ln>
            <a:noFill/>
          </a:ln>
        </p:spPr>
      </p:pic>
      <p:pic>
        <p:nvPicPr>
          <p:cNvPr id="63" name="Picture 62" descr="C:\Users\radek_000\AppData\Local\Microsoft\Windows\INetCache\IE\MIFMEWBR\nowe-logo-netia.jp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8462" y="3215578"/>
            <a:ext cx="893920" cy="891935"/>
          </a:xfrm>
          <a:prstGeom prst="rect">
            <a:avLst/>
          </a:prstGeom>
          <a:noFill/>
          <a:ln>
            <a:noFill/>
          </a:ln>
        </p:spPr>
      </p:pic>
      <p:pic>
        <p:nvPicPr>
          <p:cNvPr id="64" name="Picture 63" descr="źródło: europa.eu"/>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33199" y="3368123"/>
            <a:ext cx="752761" cy="554450"/>
          </a:xfrm>
          <a:prstGeom prst="rect">
            <a:avLst/>
          </a:prstGeom>
          <a:noFill/>
          <a:ln>
            <a:noFill/>
          </a:ln>
        </p:spPr>
      </p:pic>
      <p:pic>
        <p:nvPicPr>
          <p:cNvPr id="65" name="Picture 64" descr="T-Mobile startuje 5 czerwca 201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2770" y="4330638"/>
            <a:ext cx="1135340" cy="347506"/>
          </a:xfrm>
          <a:prstGeom prst="rect">
            <a:avLst/>
          </a:prstGeom>
          <a:noFill/>
          <a:ln>
            <a:noFill/>
          </a:ln>
        </p:spPr>
      </p:pic>
      <p:pic>
        <p:nvPicPr>
          <p:cNvPr id="66" name="Picture 65" descr="http://sport.pya.org.pl/kcfinder/upload/images/znak%20A%281%29.jpg">
            <a:hlinkClick r:id="rId11" tgtFrame="&quot;_blank&quo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36199" y="3431539"/>
            <a:ext cx="1146940" cy="464815"/>
          </a:xfrm>
          <a:prstGeom prst="rect">
            <a:avLst/>
          </a:prstGeom>
          <a:noFill/>
          <a:ln>
            <a:noFill/>
          </a:ln>
        </p:spPr>
      </p:pic>
      <p:pic>
        <p:nvPicPr>
          <p:cNvPr id="67" name="Picture 66" descr="Powrót na stronę główną">
            <a:hlinkClick r:id="rId13"/>
          </p:cNvPr>
          <p:cNvPicPr/>
          <p:nvPr/>
        </p:nvPicPr>
        <p:blipFill>
          <a:blip r:embed="rId14">
            <a:extLst>
              <a:ext uri="{28A0092B-C50C-407E-A947-70E740481C1C}">
                <a14:useLocalDpi xmlns:a14="http://schemas.microsoft.com/office/drawing/2010/main" val="0"/>
              </a:ext>
            </a:extLst>
          </a:blip>
          <a:srcRect/>
          <a:stretch>
            <a:fillRect/>
          </a:stretch>
        </p:blipFill>
        <p:spPr bwMode="auto">
          <a:xfrm>
            <a:off x="2094100" y="4074421"/>
            <a:ext cx="898024" cy="733946"/>
          </a:xfrm>
          <a:prstGeom prst="rect">
            <a:avLst/>
          </a:prstGeom>
          <a:noFill/>
          <a:ln>
            <a:noFill/>
          </a:ln>
        </p:spPr>
      </p:pic>
      <p:pic>
        <p:nvPicPr>
          <p:cNvPr id="68" name="Picture 67" descr="TAURON Polska Energia">
            <a:hlinkClick r:id="rId15" tooltip="&quot;TAURON Polska Energia&quot;"/>
          </p:cNvPr>
          <p:cNvPicPr/>
          <p:nvPr/>
        </p:nvPicPr>
        <p:blipFill>
          <a:blip r:embed="rId16">
            <a:extLst>
              <a:ext uri="{28A0092B-C50C-407E-A947-70E740481C1C}">
                <a14:useLocalDpi xmlns:a14="http://schemas.microsoft.com/office/drawing/2010/main" val="0"/>
              </a:ext>
            </a:extLst>
          </a:blip>
          <a:srcRect/>
          <a:stretch>
            <a:fillRect/>
          </a:stretch>
        </p:blipFill>
        <p:spPr bwMode="auto">
          <a:xfrm>
            <a:off x="5986105" y="4198401"/>
            <a:ext cx="909703" cy="485986"/>
          </a:xfrm>
          <a:prstGeom prst="rect">
            <a:avLst/>
          </a:prstGeom>
          <a:noFill/>
          <a:ln>
            <a:noFill/>
          </a:ln>
        </p:spPr>
      </p:pic>
      <p:pic>
        <p:nvPicPr>
          <p:cNvPr id="69" name="Picture 68" descr="ING Bank Śląski logo">
            <a:hlinkClick r:id="rId17"/>
          </p:cNvPr>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48146" y="5051268"/>
            <a:ext cx="962025" cy="240506"/>
          </a:xfrm>
          <a:prstGeom prst="rect">
            <a:avLst/>
          </a:prstGeom>
          <a:noFill/>
          <a:ln>
            <a:noFill/>
          </a:ln>
        </p:spPr>
      </p:pic>
      <p:pic>
        <p:nvPicPr>
          <p:cNvPr id="70" name="Picture 69" descr="mBank logo">
            <a:hlinkClick r:id="rId19"/>
          </p:cNvPr>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469304" y="4316125"/>
            <a:ext cx="890579" cy="387587"/>
          </a:xfrm>
          <a:prstGeom prst="rect">
            <a:avLst/>
          </a:prstGeom>
          <a:noFill/>
          <a:ln>
            <a:noFill/>
          </a:ln>
        </p:spPr>
      </p:pic>
      <p:pic>
        <p:nvPicPr>
          <p:cNvPr id="71" name="Picture 70" descr="Bank Millennium logo">
            <a:hlinkClick r:id="rId21"/>
          </p:cNvPr>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793546" y="3489191"/>
            <a:ext cx="1234019" cy="357323"/>
          </a:xfrm>
          <a:prstGeom prst="rect">
            <a:avLst/>
          </a:prstGeom>
          <a:noFill/>
          <a:ln>
            <a:noFill/>
          </a:ln>
        </p:spPr>
      </p:pic>
      <p:pic>
        <p:nvPicPr>
          <p:cNvPr id="72" name="Picture 71"/>
          <p:cNvPicPr/>
          <p:nvPr/>
        </p:nvPicPr>
        <p:blipFill>
          <a:blip r:embed="rId23"/>
          <a:stretch>
            <a:fillRect/>
          </a:stretch>
        </p:blipFill>
        <p:spPr>
          <a:xfrm>
            <a:off x="7952947" y="2459577"/>
            <a:ext cx="598205" cy="566889"/>
          </a:xfrm>
          <a:prstGeom prst="rect">
            <a:avLst/>
          </a:prstGeom>
        </p:spPr>
      </p:pic>
      <p:pic>
        <p:nvPicPr>
          <p:cNvPr id="73" name="Picture 72" descr="Det Norske Veritas 1-color.svg">
            <a:hlinkClick r:id="rId24"/>
          </p:cNvPr>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232765" y="3377050"/>
            <a:ext cx="479993" cy="554449"/>
          </a:xfrm>
          <a:prstGeom prst="rect">
            <a:avLst/>
          </a:prstGeom>
          <a:noFill/>
          <a:ln>
            <a:noFill/>
          </a:ln>
        </p:spPr>
      </p:pic>
      <p:pic>
        <p:nvPicPr>
          <p:cNvPr id="74" name="Picture 73" descr="Pekao SA logo">
            <a:hlinkClick r:id="rId26"/>
          </p:cNvPr>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350032" y="5031052"/>
            <a:ext cx="1428750" cy="257175"/>
          </a:xfrm>
          <a:prstGeom prst="rect">
            <a:avLst/>
          </a:prstGeom>
          <a:noFill/>
          <a:ln>
            <a:noFill/>
          </a:ln>
        </p:spPr>
      </p:pic>
      <p:pic>
        <p:nvPicPr>
          <p:cNvPr id="75" name="Picture 74" descr="Raiffeisen Polbank logo">
            <a:hlinkClick r:id="rId28"/>
          </p:cNvPr>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528167" y="5013395"/>
            <a:ext cx="1004888" cy="361474"/>
          </a:xfrm>
          <a:prstGeom prst="rect">
            <a:avLst/>
          </a:prstGeom>
          <a:noFill/>
          <a:ln>
            <a:noFill/>
          </a:ln>
        </p:spPr>
      </p:pic>
      <p:pic>
        <p:nvPicPr>
          <p:cNvPr id="76" name="Picture 75" descr="citi-logo.jpg">
            <a:hlinkClick r:id="rId30" tooltip="&quot;View image at full size&quot;"/>
          </p:cNvPr>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172820" y="4342665"/>
            <a:ext cx="501491" cy="309086"/>
          </a:xfrm>
          <a:prstGeom prst="rect">
            <a:avLst/>
          </a:prstGeom>
          <a:noFill/>
          <a:ln>
            <a:noFill/>
          </a:ln>
        </p:spPr>
      </p:pic>
      <p:pic>
        <p:nvPicPr>
          <p:cNvPr id="77" name="Picture 76" descr="post logo">
            <a:hlinkClick r:id="rId32" tooltip="&quot;BRE Bank osiągnął lepsze wynik niż szacowano&quot;"/>
          </p:cNvPr>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905318" y="4271724"/>
            <a:ext cx="808114" cy="422551"/>
          </a:xfrm>
          <a:prstGeom prst="rect">
            <a:avLst/>
          </a:prstGeom>
          <a:noFill/>
          <a:ln>
            <a:noFill/>
          </a:ln>
        </p:spPr>
      </p:pic>
      <p:pic>
        <p:nvPicPr>
          <p:cNvPr id="78" name="Picture 77"/>
          <p:cNvPicPr/>
          <p:nvPr/>
        </p:nvPicPr>
        <p:blipFill>
          <a:blip r:embed="rId34"/>
          <a:stretch>
            <a:fillRect/>
          </a:stretch>
        </p:blipFill>
        <p:spPr>
          <a:xfrm>
            <a:off x="7205759" y="4107513"/>
            <a:ext cx="756480" cy="615892"/>
          </a:xfrm>
          <a:prstGeom prst="rect">
            <a:avLst/>
          </a:prstGeom>
        </p:spPr>
      </p:pic>
      <p:pic>
        <p:nvPicPr>
          <p:cNvPr id="2" name="Picture 1"/>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24367" y="5731665"/>
            <a:ext cx="1687772" cy="329643"/>
          </a:xfrm>
          <a:prstGeom prst="rect">
            <a:avLst/>
          </a:prstGeom>
        </p:spPr>
      </p:pic>
      <p:pic>
        <p:nvPicPr>
          <p:cNvPr id="3" name="Picture 2"/>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43094" y="5650479"/>
            <a:ext cx="549230" cy="549230"/>
          </a:xfrm>
          <a:prstGeom prst="rect">
            <a:avLst/>
          </a:prstGeom>
        </p:spPr>
      </p:pic>
      <p:pic>
        <p:nvPicPr>
          <p:cNvPr id="4" name="Picture 3"/>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750007" y="5697593"/>
            <a:ext cx="1118736" cy="442458"/>
          </a:xfrm>
          <a:prstGeom prst="rect">
            <a:avLst/>
          </a:prstGeom>
        </p:spPr>
      </p:pic>
      <p:pic>
        <p:nvPicPr>
          <p:cNvPr id="6" name="Picture 5"/>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051249" y="5714333"/>
            <a:ext cx="926976" cy="494387"/>
          </a:xfrm>
          <a:prstGeom prst="rect">
            <a:avLst/>
          </a:prstGeom>
        </p:spPr>
      </p:pic>
      <p:pic>
        <p:nvPicPr>
          <p:cNvPr id="7" name="Picture 6"/>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094415" y="3239823"/>
            <a:ext cx="780107" cy="780107"/>
          </a:xfrm>
          <a:prstGeom prst="rect">
            <a:avLst/>
          </a:prstGeom>
        </p:spPr>
      </p:pic>
      <p:pic>
        <p:nvPicPr>
          <p:cNvPr id="8" name="Picture 7"/>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940477" y="4827509"/>
            <a:ext cx="1214331" cy="858128"/>
          </a:xfrm>
          <a:prstGeom prst="rect">
            <a:avLst/>
          </a:prstGeom>
        </p:spPr>
      </p:pic>
      <p:pic>
        <p:nvPicPr>
          <p:cNvPr id="9" name="Picture 8"/>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7613112" y="5013395"/>
            <a:ext cx="962608" cy="481304"/>
          </a:xfrm>
          <a:prstGeom prst="rect">
            <a:avLst/>
          </a:prstGeom>
        </p:spPr>
      </p:pic>
      <p:pic>
        <p:nvPicPr>
          <p:cNvPr id="10" name="Picture 9"/>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6823769" y="3475020"/>
            <a:ext cx="1176534" cy="442931"/>
          </a:xfrm>
          <a:prstGeom prst="rect">
            <a:avLst/>
          </a:prstGeom>
        </p:spPr>
      </p:pic>
      <p:sp>
        <p:nvSpPr>
          <p:cNvPr id="37" name="Rectangle 36"/>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12" name="Picture 11"/>
          <p:cNvPicPr>
            <a:picLocks noChangeAspect="1"/>
          </p:cNvPicPr>
          <p:nvPr/>
        </p:nvPicPr>
        <p:blipFill>
          <a:blip r:embed="rId44"/>
          <a:stretch>
            <a:fillRect/>
          </a:stretch>
        </p:blipFill>
        <p:spPr>
          <a:xfrm>
            <a:off x="3098191" y="1133785"/>
            <a:ext cx="3018086" cy="828934"/>
          </a:xfrm>
          <a:prstGeom prst="rect">
            <a:avLst/>
          </a:prstGeom>
        </p:spPr>
      </p:pic>
      <p:pic>
        <p:nvPicPr>
          <p:cNvPr id="13" name="Picture 12"/>
          <p:cNvPicPr>
            <a:picLocks noChangeAspect="1"/>
          </p:cNvPicPr>
          <p:nvPr/>
        </p:nvPicPr>
        <p:blipFill>
          <a:blip r:embed="rId45"/>
          <a:stretch>
            <a:fillRect/>
          </a:stretch>
        </p:blipFill>
        <p:spPr>
          <a:xfrm>
            <a:off x="7089299" y="5817601"/>
            <a:ext cx="1822008" cy="378516"/>
          </a:xfrm>
          <a:prstGeom prst="rect">
            <a:avLst/>
          </a:prstGeom>
        </p:spPr>
      </p:pic>
      <p:pic>
        <p:nvPicPr>
          <p:cNvPr id="14" name="Obraz 13"/>
          <p:cNvPicPr>
            <a:picLocks noChangeAspect="1"/>
          </p:cNvPicPr>
          <p:nvPr/>
        </p:nvPicPr>
        <p:blipFill>
          <a:blip r:embed="rId46"/>
          <a:stretch>
            <a:fillRect/>
          </a:stretch>
        </p:blipFill>
        <p:spPr>
          <a:xfrm>
            <a:off x="2622156" y="5697593"/>
            <a:ext cx="976642" cy="400423"/>
          </a:xfrm>
          <a:prstGeom prst="rect">
            <a:avLst/>
          </a:prstGeom>
        </p:spPr>
      </p:pic>
      <p:pic>
        <p:nvPicPr>
          <p:cNvPr id="16" name="Obraz 15"/>
          <p:cNvPicPr>
            <a:picLocks noChangeAspect="1"/>
          </p:cNvPicPr>
          <p:nvPr/>
        </p:nvPicPr>
        <p:blipFill>
          <a:blip r:embed="rId47"/>
          <a:stretch>
            <a:fillRect/>
          </a:stretch>
        </p:blipFill>
        <p:spPr>
          <a:xfrm>
            <a:off x="2777251" y="3210315"/>
            <a:ext cx="920494" cy="920494"/>
          </a:xfrm>
          <a:prstGeom prst="rect">
            <a:avLst/>
          </a:prstGeom>
        </p:spPr>
      </p:pic>
    </p:spTree>
    <p:extLst>
      <p:ext uri="{BB962C8B-B14F-4D97-AF65-F5344CB8AC3E}">
        <p14:creationId xmlns:p14="http://schemas.microsoft.com/office/powerpoint/2010/main" val="4702313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A co na dziś?</a:t>
            </a:r>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
        <p:nvSpPr>
          <p:cNvPr id="4" name="TextBox 3"/>
          <p:cNvSpPr txBox="1"/>
          <p:nvPr/>
        </p:nvSpPr>
        <p:spPr>
          <a:xfrm>
            <a:off x="988541" y="1476632"/>
            <a:ext cx="7556156" cy="3674852"/>
          </a:xfrm>
          <a:prstGeom prst="rect">
            <a:avLst/>
          </a:prstGeom>
          <a:noFill/>
        </p:spPr>
        <p:txBody>
          <a:bodyPr wrap="square" lIns="182880" tIns="146304" rIns="182880" bIns="146304" rtlCol="0">
            <a:spAutoFit/>
          </a:bodyPr>
          <a:lstStyle/>
          <a:p>
            <a:pPr marL="342900" indent="-342900">
              <a:lnSpc>
                <a:spcPct val="90000"/>
              </a:lnSpc>
              <a:buFont typeface="Arial" panose="020B0604020202020204" pitchFamily="34" charset="0"/>
              <a:buChar char="•"/>
            </a:pPr>
            <a:r>
              <a:rPr lang="pl-PL" sz="2800" dirty="0" err="1"/>
              <a:t>ElasticSearch</a:t>
            </a:r>
            <a:endParaRPr lang="pl-PL" sz="2800" dirty="0"/>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A co to jest? A po co to komu potrzebne?</a:t>
            </a: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Jakie możliwości daje nam </a:t>
            </a:r>
            <a:r>
              <a:rPr lang="pl-PL" sz="2400" dirty="0" err="1">
                <a:gradFill>
                  <a:gsLst>
                    <a:gs pos="2917">
                      <a:schemeClr val="tx1"/>
                    </a:gs>
                    <a:gs pos="30000">
                      <a:schemeClr val="tx1"/>
                    </a:gs>
                  </a:gsLst>
                  <a:lin ang="5400000" scaled="0"/>
                </a:gradFill>
              </a:rPr>
              <a:t>Azure</a:t>
            </a:r>
            <a:r>
              <a:rPr lang="pl-PL" sz="2400" dirty="0">
                <a:gradFill>
                  <a:gsLst>
                    <a:gs pos="2917">
                      <a:schemeClr val="tx1"/>
                    </a:gs>
                    <a:gs pos="30000">
                      <a:schemeClr val="tx1"/>
                    </a:gs>
                  </a:gsLst>
                  <a:lin ang="5400000" scaled="0"/>
                </a:gradFill>
              </a:rPr>
              <a:t>?</a:t>
            </a: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Konfiguracja i zabawa </a:t>
            </a:r>
            <a:r>
              <a:rPr lang="pl-PL" sz="2400" dirty="0">
                <a:gradFill>
                  <a:gsLst>
                    <a:gs pos="2917">
                      <a:schemeClr val="tx1"/>
                    </a:gs>
                    <a:gs pos="30000">
                      <a:schemeClr val="tx1"/>
                    </a:gs>
                  </a:gsLst>
                  <a:lin ang="5400000" scaled="0"/>
                </a:gradFill>
                <a:sym typeface="Wingdings" panose="05000000000000000000" pitchFamily="2" charset="2"/>
              </a:rPr>
              <a:t></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sym typeface="Wingdings" panose="05000000000000000000" pitchFamily="2" charset="2"/>
              </a:rPr>
              <a:t>.NET </a:t>
            </a:r>
            <a:r>
              <a:rPr lang="pl-PL" sz="2400" dirty="0" err="1">
                <a:gradFill>
                  <a:gsLst>
                    <a:gs pos="2917">
                      <a:schemeClr val="tx1"/>
                    </a:gs>
                    <a:gs pos="30000">
                      <a:schemeClr val="tx1"/>
                    </a:gs>
                  </a:gsLst>
                  <a:lin ang="5400000" scaled="0"/>
                </a:gradFill>
                <a:sym typeface="Wingdings" panose="05000000000000000000" pitchFamily="2" charset="2"/>
              </a:rPr>
              <a:t>Core</a:t>
            </a:r>
            <a:r>
              <a:rPr lang="pl-PL" sz="2400" dirty="0">
                <a:gradFill>
                  <a:gsLst>
                    <a:gs pos="2917">
                      <a:schemeClr val="tx1"/>
                    </a:gs>
                    <a:gs pos="30000">
                      <a:schemeClr val="tx1"/>
                    </a:gs>
                  </a:gsLst>
                  <a:lin ang="5400000" scaled="0"/>
                </a:gradFill>
                <a:sym typeface="Wingdings" panose="05000000000000000000" pitchFamily="2" charset="2"/>
              </a:rPr>
              <a:t> 2.0</a:t>
            </a: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Dlaczego powstał .NET </a:t>
            </a:r>
            <a:r>
              <a:rPr lang="pl-PL" sz="2400" dirty="0" err="1">
                <a:gradFill>
                  <a:gsLst>
                    <a:gs pos="2917">
                      <a:schemeClr val="tx1"/>
                    </a:gs>
                    <a:gs pos="30000">
                      <a:schemeClr val="tx1"/>
                    </a:gs>
                  </a:gsLst>
                  <a:lin ang="5400000" scaled="0"/>
                </a:gradFill>
              </a:rPr>
              <a:t>Core</a:t>
            </a:r>
            <a:r>
              <a:rPr lang="pl-PL" sz="2400" dirty="0">
                <a:gradFill>
                  <a:gsLst>
                    <a:gs pos="2917">
                      <a:schemeClr val="tx1"/>
                    </a:gs>
                    <a:gs pos="30000">
                      <a:schemeClr val="tx1"/>
                    </a:gs>
                  </a:gsLst>
                  <a:lin ang="5400000" scaled="0"/>
                </a:gradFill>
              </a:rPr>
              <a:t>? Z czego się składa?</a:t>
            </a: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Co nowego w wersji 2.0?</a:t>
            </a: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Jak napisać prostą aplikację MVC i jak połączyć się z </a:t>
            </a:r>
            <a:r>
              <a:rPr lang="pl-PL" sz="2400" dirty="0" err="1">
                <a:gradFill>
                  <a:gsLst>
                    <a:gs pos="2917">
                      <a:schemeClr val="tx1"/>
                    </a:gs>
                    <a:gs pos="30000">
                      <a:schemeClr val="tx1"/>
                    </a:gs>
                  </a:gsLst>
                  <a:lin ang="5400000" scaled="0"/>
                </a:gradFill>
              </a:rPr>
              <a:t>ElasticSearch</a:t>
            </a:r>
            <a:r>
              <a:rPr lang="pl-PL" sz="2400" dirty="0">
                <a:gradFill>
                  <a:gsLst>
                    <a:gs pos="2917">
                      <a:schemeClr val="tx1"/>
                    </a:gs>
                    <a:gs pos="30000">
                      <a:schemeClr val="tx1"/>
                    </a:gs>
                  </a:gsLst>
                  <a:lin ang="5400000" scaled="0"/>
                </a:gradFill>
              </a:rPr>
              <a:t>?</a:t>
            </a:r>
          </a:p>
        </p:txBody>
      </p:sp>
      <p:pic>
        <p:nvPicPr>
          <p:cNvPr id="5"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spTree>
    <p:extLst>
      <p:ext uri="{BB962C8B-B14F-4D97-AF65-F5344CB8AC3E}">
        <p14:creationId xmlns:p14="http://schemas.microsoft.com/office/powerpoint/2010/main" val="785150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Czym jest </a:t>
            </a:r>
            <a:r>
              <a:rPr lang="pl-PL" i="1" dirty="0" err="1"/>
              <a:t>ElasticSearch</a:t>
            </a:r>
            <a:r>
              <a:rPr lang="pl-PL" dirty="0"/>
              <a:t>?</a:t>
            </a:r>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5"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4098" name="Picture 2" descr="https://sii.pl/blog/wp-content/uploads/2016/04/l2.png">
            <a:extLst>
              <a:ext uri="{FF2B5EF4-FFF2-40B4-BE49-F238E27FC236}">
                <a16:creationId xmlns:a16="http://schemas.microsoft.com/office/drawing/2014/main" id="{B14A2A92-D848-4957-87EE-494D2293E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0" y="909638"/>
            <a:ext cx="6667500" cy="5038725"/>
          </a:xfrm>
          <a:prstGeom prst="rect">
            <a:avLst/>
          </a:prstGeom>
          <a:noFill/>
          <a:extLst>
            <a:ext uri="{909E8E84-426E-40DD-AFC4-6F175D3DCCD1}">
              <a14:hiddenFill xmlns:a14="http://schemas.microsoft.com/office/drawing/2010/main">
                <a:solidFill>
                  <a:srgbClr val="FFFFFF"/>
                </a:solidFill>
              </a14:hiddenFill>
            </a:ext>
          </a:extLst>
        </p:spPr>
      </p:pic>
      <p:sp>
        <p:nvSpPr>
          <p:cNvPr id="3" name="Prostokąt 2">
            <a:extLst>
              <a:ext uri="{FF2B5EF4-FFF2-40B4-BE49-F238E27FC236}">
                <a16:creationId xmlns:a16="http://schemas.microsoft.com/office/drawing/2014/main" id="{17A87985-9575-457E-B9F7-9F1C7A474D79}"/>
              </a:ext>
            </a:extLst>
          </p:cNvPr>
          <p:cNvSpPr/>
          <p:nvPr/>
        </p:nvSpPr>
        <p:spPr>
          <a:xfrm>
            <a:off x="5098015" y="6240245"/>
            <a:ext cx="3600451" cy="261610"/>
          </a:xfrm>
          <a:prstGeom prst="rect">
            <a:avLst/>
          </a:prstGeom>
        </p:spPr>
        <p:txBody>
          <a:bodyPr wrap="square">
            <a:spAutoFit/>
          </a:bodyPr>
          <a:lstStyle/>
          <a:p>
            <a:r>
              <a:rPr lang="pl-PL" sz="1100" dirty="0"/>
              <a:t>https://sii.pl/blog/wp-content/uploads/2016/04/l2.png</a:t>
            </a:r>
          </a:p>
        </p:txBody>
      </p:sp>
    </p:spTree>
    <p:extLst>
      <p:ext uri="{BB962C8B-B14F-4D97-AF65-F5344CB8AC3E}">
        <p14:creationId xmlns:p14="http://schemas.microsoft.com/office/powerpoint/2010/main" val="3470289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rot="5400000">
            <a:off x="4314825" y="2028825"/>
            <a:ext cx="514350" cy="9144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pic>
        <p:nvPicPr>
          <p:cNvPr id="5"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40676" y="5928374"/>
            <a:ext cx="469900" cy="1300452"/>
          </a:xfrm>
          <a:prstGeom prst="rect">
            <a:avLst/>
          </a:prstGeom>
        </p:spPr>
      </p:pic>
      <p:pic>
        <p:nvPicPr>
          <p:cNvPr id="6148" name="Picture 4" descr="https://thumbnails-visually.netdna-ssl.com/big-data_50291c3b16257.jpg">
            <a:extLst>
              <a:ext uri="{FF2B5EF4-FFF2-40B4-BE49-F238E27FC236}">
                <a16:creationId xmlns:a16="http://schemas.microsoft.com/office/drawing/2014/main" id="{643729F5-27BA-43A5-B6C5-E74AB351F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5788025"/>
          </a:xfrm>
          <a:prstGeom prst="rect">
            <a:avLst/>
          </a:prstGeom>
          <a:noFill/>
          <a:extLst>
            <a:ext uri="{909E8E84-426E-40DD-AFC4-6F175D3DCCD1}">
              <a14:hiddenFill xmlns:a14="http://schemas.microsoft.com/office/drawing/2010/main">
                <a:solidFill>
                  <a:srgbClr val="FFFFFF"/>
                </a:solidFill>
              </a14:hiddenFill>
            </a:ext>
          </a:extLst>
        </p:spPr>
      </p:pic>
      <p:sp>
        <p:nvSpPr>
          <p:cNvPr id="7" name="Prostokąt 6">
            <a:extLst>
              <a:ext uri="{FF2B5EF4-FFF2-40B4-BE49-F238E27FC236}">
                <a16:creationId xmlns:a16="http://schemas.microsoft.com/office/drawing/2014/main" id="{5223090D-758B-4AA2-A668-EDD92031CA62}"/>
              </a:ext>
            </a:extLst>
          </p:cNvPr>
          <p:cNvSpPr/>
          <p:nvPr/>
        </p:nvSpPr>
        <p:spPr>
          <a:xfrm>
            <a:off x="7838221" y="5935032"/>
            <a:ext cx="1210588" cy="261610"/>
          </a:xfrm>
          <a:prstGeom prst="rect">
            <a:avLst/>
          </a:prstGeom>
        </p:spPr>
        <p:txBody>
          <a:bodyPr wrap="none">
            <a:spAutoFit/>
          </a:bodyPr>
          <a:lstStyle/>
          <a:p>
            <a:r>
              <a:rPr lang="pl-PL" sz="1050" i="1" dirty="0"/>
              <a:t>© </a:t>
            </a:r>
            <a:r>
              <a:rPr lang="pl-PL" sz="1050" i="1" dirty="0" err="1"/>
              <a:t>Wipro</a:t>
            </a:r>
            <a:r>
              <a:rPr lang="pl-PL" sz="1050" i="1" dirty="0"/>
              <a:t> Limited</a:t>
            </a:r>
          </a:p>
        </p:txBody>
      </p:sp>
      <p:pic>
        <p:nvPicPr>
          <p:cNvPr id="6150" name="Picture 6" descr="Znalezione obrazy dla zapytania hdinsight">
            <a:extLst>
              <a:ext uri="{FF2B5EF4-FFF2-40B4-BE49-F238E27FC236}">
                <a16:creationId xmlns:a16="http://schemas.microsoft.com/office/drawing/2014/main" id="{2F5F1E8C-5220-48C1-82D0-08F4B084EC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639" y="5818187"/>
            <a:ext cx="916213" cy="481012"/>
          </a:xfrm>
          <a:prstGeom prst="rect">
            <a:avLst/>
          </a:prstGeom>
          <a:noFill/>
          <a:extLst>
            <a:ext uri="{909E8E84-426E-40DD-AFC4-6F175D3DCCD1}">
              <a14:hiddenFill xmlns:a14="http://schemas.microsoft.com/office/drawing/2010/main">
                <a:solidFill>
                  <a:srgbClr val="FFFFFF"/>
                </a:solidFill>
              </a14:hiddenFill>
            </a:ext>
          </a:extLst>
        </p:spPr>
      </p:pic>
      <p:sp>
        <p:nvSpPr>
          <p:cNvPr id="12" name="Prostokąt 11">
            <a:extLst>
              <a:ext uri="{FF2B5EF4-FFF2-40B4-BE49-F238E27FC236}">
                <a16:creationId xmlns:a16="http://schemas.microsoft.com/office/drawing/2014/main" id="{8B3E1BCE-0DC5-45FC-953E-1A72EAE46BC0}"/>
              </a:ext>
            </a:extLst>
          </p:cNvPr>
          <p:cNvSpPr/>
          <p:nvPr/>
        </p:nvSpPr>
        <p:spPr>
          <a:xfrm>
            <a:off x="1325852" y="5881171"/>
            <a:ext cx="2426998" cy="369332"/>
          </a:xfrm>
          <a:prstGeom prst="rect">
            <a:avLst/>
          </a:prstGeom>
        </p:spPr>
        <p:txBody>
          <a:bodyPr wrap="square">
            <a:spAutoFit/>
          </a:bodyPr>
          <a:lstStyle/>
          <a:p>
            <a:r>
              <a:rPr lang="pl-PL" dirty="0"/>
              <a:t>HDInsight na </a:t>
            </a:r>
            <a:r>
              <a:rPr lang="pl-PL" dirty="0" err="1"/>
              <a:t>Azure</a:t>
            </a:r>
            <a:endParaRPr lang="pl-PL" dirty="0"/>
          </a:p>
        </p:txBody>
      </p:sp>
    </p:spTree>
    <p:extLst>
      <p:ext uri="{BB962C8B-B14F-4D97-AF65-F5344CB8AC3E}">
        <p14:creationId xmlns:p14="http://schemas.microsoft.com/office/powerpoint/2010/main" val="2555810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Wracając do </a:t>
            </a:r>
            <a:r>
              <a:rPr lang="pl-PL" i="1" dirty="0" err="1"/>
              <a:t>ElasticSearch</a:t>
            </a:r>
            <a:r>
              <a:rPr lang="pl-PL" dirty="0"/>
              <a:t>…</a:t>
            </a:r>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
        <p:nvSpPr>
          <p:cNvPr id="4" name="TextBox 3"/>
          <p:cNvSpPr txBox="1"/>
          <p:nvPr/>
        </p:nvSpPr>
        <p:spPr>
          <a:xfrm>
            <a:off x="943881" y="1050911"/>
            <a:ext cx="7556156" cy="4616648"/>
          </a:xfrm>
          <a:prstGeom prst="rect">
            <a:avLst/>
          </a:prstGeom>
          <a:noFill/>
        </p:spPr>
        <p:txBody>
          <a:bodyPr wrap="square" lIns="182880" tIns="146304" rIns="182880" bIns="146304" rtlCol="0">
            <a:spAutoFit/>
          </a:bodyPr>
          <a:lstStyle/>
          <a:p>
            <a:pPr marL="342900" indent="-342900">
              <a:lnSpc>
                <a:spcPct val="90000"/>
              </a:lnSpc>
              <a:buFont typeface="Arial" panose="020B0604020202020204" pitchFamily="34" charset="0"/>
              <a:buChar char="•"/>
            </a:pPr>
            <a:r>
              <a:rPr lang="pl-PL" sz="2400" dirty="0" err="1">
                <a:gradFill>
                  <a:gsLst>
                    <a:gs pos="2917">
                      <a:schemeClr val="tx1"/>
                    </a:gs>
                    <a:gs pos="30000">
                      <a:schemeClr val="tx1"/>
                    </a:gs>
                  </a:gsLst>
                  <a:lin ang="5400000" scaled="0"/>
                </a:gradFill>
              </a:rPr>
              <a:t>OpenSource</a:t>
            </a:r>
            <a:endParaRPr lang="pl-PL" sz="2400" dirty="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Full-</a:t>
            </a:r>
            <a:r>
              <a:rPr lang="pl-PL" sz="2400" dirty="0" err="1">
                <a:gradFill>
                  <a:gsLst>
                    <a:gs pos="2917">
                      <a:schemeClr val="tx1"/>
                    </a:gs>
                    <a:gs pos="30000">
                      <a:schemeClr val="tx1"/>
                    </a:gs>
                  </a:gsLst>
                  <a:lin ang="5400000" scaled="0"/>
                </a:gradFill>
              </a:rPr>
              <a:t>text</a:t>
            </a:r>
            <a:r>
              <a:rPr lang="pl-PL" sz="2400" dirty="0">
                <a:gradFill>
                  <a:gsLst>
                    <a:gs pos="2917">
                      <a:schemeClr val="tx1"/>
                    </a:gs>
                    <a:gs pos="30000">
                      <a:schemeClr val="tx1"/>
                    </a:gs>
                  </a:gsLst>
                  <a:lin ang="5400000" scaled="0"/>
                </a:gradFill>
              </a:rPr>
              <a:t> </a:t>
            </a:r>
            <a:r>
              <a:rPr lang="pl-PL" sz="2400" dirty="0" err="1">
                <a:gradFill>
                  <a:gsLst>
                    <a:gs pos="2917">
                      <a:schemeClr val="tx1"/>
                    </a:gs>
                    <a:gs pos="30000">
                      <a:schemeClr val="tx1"/>
                    </a:gs>
                  </a:gsLst>
                  <a:lin ang="5400000" scaled="0"/>
                </a:gradFill>
              </a:rPr>
              <a:t>search</a:t>
            </a:r>
            <a:r>
              <a:rPr lang="pl-PL" sz="2400" dirty="0">
                <a:gradFill>
                  <a:gsLst>
                    <a:gs pos="2917">
                      <a:schemeClr val="tx1"/>
                    </a:gs>
                    <a:gs pos="30000">
                      <a:schemeClr val="tx1"/>
                    </a:gs>
                  </a:gsLst>
                  <a:lin ang="5400000" scaled="0"/>
                </a:gradFill>
              </a:rPr>
              <a:t> </a:t>
            </a:r>
            <a:r>
              <a:rPr lang="pl-PL" sz="2400" dirty="0" err="1">
                <a:gradFill>
                  <a:gsLst>
                    <a:gs pos="2917">
                      <a:schemeClr val="tx1"/>
                    </a:gs>
                    <a:gs pos="30000">
                      <a:schemeClr val="tx1"/>
                    </a:gs>
                  </a:gsLst>
                  <a:lin ang="5400000" scaled="0"/>
                </a:gradFill>
              </a:rPr>
              <a:t>engine</a:t>
            </a:r>
            <a:endParaRPr lang="pl-PL" sz="2400" dirty="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Oparty na:</a:t>
            </a: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Apache </a:t>
            </a:r>
            <a:r>
              <a:rPr lang="pl-PL" sz="2400" dirty="0" err="1">
                <a:gradFill>
                  <a:gsLst>
                    <a:gs pos="2917">
                      <a:schemeClr val="tx1"/>
                    </a:gs>
                    <a:gs pos="30000">
                      <a:schemeClr val="tx1"/>
                    </a:gs>
                  </a:gsLst>
                  <a:lin ang="5400000" scaled="0"/>
                </a:gradFill>
              </a:rPr>
              <a:t>Lucene</a:t>
            </a:r>
            <a:r>
              <a:rPr lang="pl-PL" sz="2400" dirty="0">
                <a:gradFill>
                  <a:gsLst>
                    <a:gs pos="2917">
                      <a:schemeClr val="tx1"/>
                    </a:gs>
                    <a:gs pos="30000">
                      <a:schemeClr val="tx1"/>
                    </a:gs>
                  </a:gsLst>
                  <a:lin ang="5400000" scaled="0"/>
                </a:gradFill>
              </a:rPr>
              <a:t> (Java)</a:t>
            </a: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API REST</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Ekosystem </a:t>
            </a:r>
            <a:r>
              <a:rPr lang="pl-PL" sz="2400" dirty="0" err="1">
                <a:gradFill>
                  <a:gsLst>
                    <a:gs pos="2917">
                      <a:schemeClr val="tx1"/>
                    </a:gs>
                    <a:gs pos="30000">
                      <a:schemeClr val="tx1"/>
                    </a:gs>
                  </a:gsLst>
                  <a:lin ang="5400000" scaled="0"/>
                </a:gradFill>
              </a:rPr>
              <a:t>Elastic</a:t>
            </a:r>
            <a:r>
              <a:rPr lang="pl-PL" sz="2400" dirty="0">
                <a:gradFill>
                  <a:gsLst>
                    <a:gs pos="2917">
                      <a:schemeClr val="tx1"/>
                    </a:gs>
                    <a:gs pos="30000">
                      <a:schemeClr val="tx1"/>
                    </a:gs>
                  </a:gsLst>
                  <a:lin ang="5400000" scaled="0"/>
                </a:gradFill>
              </a:rPr>
              <a:t> - ELK:</a:t>
            </a:r>
          </a:p>
          <a:p>
            <a:pPr marL="800082" lvl="1" indent="-342900">
              <a:lnSpc>
                <a:spcPct val="90000"/>
              </a:lnSpc>
              <a:buFont typeface="Arial" panose="020B0604020202020204" pitchFamily="34" charset="0"/>
              <a:buChar char="•"/>
            </a:pPr>
            <a:r>
              <a:rPr lang="pl-PL" sz="2400" dirty="0" err="1">
                <a:gradFill>
                  <a:gsLst>
                    <a:gs pos="2917">
                      <a:schemeClr val="tx1"/>
                    </a:gs>
                    <a:gs pos="30000">
                      <a:schemeClr val="tx1"/>
                    </a:gs>
                  </a:gsLst>
                  <a:lin ang="5400000" scaled="0"/>
                </a:gradFill>
              </a:rPr>
              <a:t>ElasticSearch</a:t>
            </a:r>
            <a:r>
              <a:rPr lang="pl-PL" sz="2400" dirty="0">
                <a:gradFill>
                  <a:gsLst>
                    <a:gs pos="2917">
                      <a:schemeClr val="tx1"/>
                    </a:gs>
                    <a:gs pos="30000">
                      <a:schemeClr val="tx1"/>
                    </a:gs>
                  </a:gsLst>
                  <a:lin ang="5400000" scaled="0"/>
                </a:gradFill>
              </a:rPr>
              <a:t> - silnik</a:t>
            </a:r>
          </a:p>
          <a:p>
            <a:pPr marL="800082" lvl="1" indent="-342900">
              <a:lnSpc>
                <a:spcPct val="90000"/>
              </a:lnSpc>
              <a:buFont typeface="Arial" panose="020B0604020202020204" pitchFamily="34" charset="0"/>
              <a:buChar char="•"/>
            </a:pPr>
            <a:r>
              <a:rPr lang="pl-PL" sz="2400" dirty="0" err="1">
                <a:gradFill>
                  <a:gsLst>
                    <a:gs pos="2917">
                      <a:schemeClr val="tx1"/>
                    </a:gs>
                    <a:gs pos="30000">
                      <a:schemeClr val="tx1"/>
                    </a:gs>
                  </a:gsLst>
                  <a:lin ang="5400000" scaled="0"/>
                </a:gradFill>
              </a:rPr>
              <a:t>Logstash</a:t>
            </a:r>
            <a:r>
              <a:rPr lang="pl-PL" sz="2400" dirty="0">
                <a:gradFill>
                  <a:gsLst>
                    <a:gs pos="2917">
                      <a:schemeClr val="tx1"/>
                    </a:gs>
                    <a:gs pos="30000">
                      <a:schemeClr val="tx1"/>
                    </a:gs>
                  </a:gsLst>
                  <a:lin ang="5400000" scaled="0"/>
                </a:gradFill>
              </a:rPr>
              <a:t> - obsługa logów</a:t>
            </a:r>
          </a:p>
          <a:p>
            <a:pPr marL="800082" lvl="1" indent="-342900">
              <a:lnSpc>
                <a:spcPct val="90000"/>
              </a:lnSpc>
              <a:buFont typeface="Arial" panose="020B0604020202020204" pitchFamily="34" charset="0"/>
              <a:buChar char="•"/>
            </a:pPr>
            <a:r>
              <a:rPr lang="pl-PL" sz="2400" dirty="0" err="1">
                <a:gradFill>
                  <a:gsLst>
                    <a:gs pos="2917">
                      <a:schemeClr val="tx1"/>
                    </a:gs>
                    <a:gs pos="30000">
                      <a:schemeClr val="tx1"/>
                    </a:gs>
                  </a:gsLst>
                  <a:lin ang="5400000" scaled="0"/>
                </a:gradFill>
              </a:rPr>
              <a:t>Kibana</a:t>
            </a:r>
            <a:r>
              <a:rPr lang="pl-PL" sz="2400" dirty="0">
                <a:gradFill>
                  <a:gsLst>
                    <a:gs pos="2917">
                      <a:schemeClr val="tx1"/>
                    </a:gs>
                    <a:gs pos="30000">
                      <a:schemeClr val="tx1"/>
                    </a:gs>
                  </a:gsLst>
                  <a:lin ang="5400000" scaled="0"/>
                </a:gradFill>
              </a:rPr>
              <a:t> - interfejs graficzny, </a:t>
            </a:r>
            <a:r>
              <a:rPr lang="pl-PL" sz="2400" dirty="0" err="1">
                <a:gradFill>
                  <a:gsLst>
                    <a:gs pos="2917">
                      <a:schemeClr val="tx1"/>
                    </a:gs>
                    <a:gs pos="30000">
                      <a:schemeClr val="tx1"/>
                    </a:gs>
                  </a:gsLst>
                  <a:lin ang="5400000" scaled="0"/>
                </a:gradFill>
              </a:rPr>
              <a:t>dashboard</a:t>
            </a:r>
            <a:endParaRPr lang="pl-PL" sz="2400" dirty="0">
              <a:gradFill>
                <a:gsLst>
                  <a:gs pos="2917">
                    <a:schemeClr val="tx1"/>
                  </a:gs>
                  <a:gs pos="30000">
                    <a:schemeClr val="tx1"/>
                  </a:gs>
                </a:gsLst>
                <a:lin ang="5400000" scaled="0"/>
              </a:gradFill>
            </a:endParaRPr>
          </a:p>
          <a:p>
            <a:pPr marL="342900" indent="-342900">
              <a:lnSpc>
                <a:spcPct val="90000"/>
              </a:lnSpc>
              <a:buFont typeface="Arial" panose="020B0604020202020204" pitchFamily="34" charset="0"/>
              <a:buChar char="•"/>
            </a:pPr>
            <a:r>
              <a:rPr lang="pl-PL" sz="2400" dirty="0" err="1">
                <a:gradFill>
                  <a:gsLst>
                    <a:gs pos="2917">
                      <a:schemeClr val="tx1"/>
                    </a:gs>
                    <a:gs pos="30000">
                      <a:schemeClr val="tx1"/>
                    </a:gs>
                  </a:gsLst>
                  <a:lin ang="5400000" scaled="0"/>
                </a:gradFill>
              </a:rPr>
              <a:t>NoSQL</a:t>
            </a:r>
            <a:r>
              <a:rPr lang="pl-PL" sz="2400" dirty="0">
                <a:gradFill>
                  <a:gsLst>
                    <a:gs pos="2917">
                      <a:schemeClr val="tx1"/>
                    </a:gs>
                    <a:gs pos="30000">
                      <a:schemeClr val="tx1"/>
                    </a:gs>
                  </a:gsLst>
                  <a:lin ang="5400000" scaled="0"/>
                </a:gradFill>
              </a:rPr>
              <a:t> (</a:t>
            </a:r>
            <a:r>
              <a:rPr lang="pl-PL" sz="2400" dirty="0" err="1">
                <a:gradFill>
                  <a:gsLst>
                    <a:gs pos="2917">
                      <a:schemeClr val="tx1"/>
                    </a:gs>
                    <a:gs pos="30000">
                      <a:schemeClr val="tx1"/>
                    </a:gs>
                  </a:gsLst>
                  <a:lin ang="5400000" scaled="0"/>
                </a:gradFill>
              </a:rPr>
              <a:t>document-based</a:t>
            </a:r>
            <a:r>
              <a:rPr lang="pl-PL" sz="2400" dirty="0">
                <a:gradFill>
                  <a:gsLst>
                    <a:gs pos="2917">
                      <a:schemeClr val="tx1"/>
                    </a:gs>
                    <a:gs pos="30000">
                      <a:schemeClr val="tx1"/>
                    </a:gs>
                  </a:gsLst>
                  <a:lin ang="5400000" scaled="0"/>
                </a:gradFill>
              </a:rPr>
              <a:t>)</a:t>
            </a:r>
          </a:p>
          <a:p>
            <a:pPr marL="800082" lvl="1"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Idea oparta nie na tabelach, a na dokumentach</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Skalowalność horyzontalna, duża szybkość</a:t>
            </a:r>
          </a:p>
          <a:p>
            <a:pPr marL="800082" lvl="1" indent="-342900">
              <a:lnSpc>
                <a:spcPct val="90000"/>
              </a:lnSpc>
              <a:buFont typeface="Arial" panose="020B0604020202020204" pitchFamily="34" charset="0"/>
              <a:buChar char="•"/>
            </a:pPr>
            <a:endParaRPr lang="pl-PL" sz="2400" dirty="0">
              <a:gradFill>
                <a:gsLst>
                  <a:gs pos="2917">
                    <a:schemeClr val="tx1"/>
                  </a:gs>
                  <a:gs pos="30000">
                    <a:schemeClr val="tx1"/>
                  </a:gs>
                </a:gsLst>
                <a:lin ang="5400000" scaled="0"/>
              </a:gradFill>
            </a:endParaRPr>
          </a:p>
        </p:txBody>
      </p:sp>
      <p:pic>
        <p:nvPicPr>
          <p:cNvPr id="5"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6" name="Obraz 5">
            <a:extLst>
              <a:ext uri="{FF2B5EF4-FFF2-40B4-BE49-F238E27FC236}">
                <a16:creationId xmlns:a16="http://schemas.microsoft.com/office/drawing/2014/main" id="{06FC1D7E-A63F-45E2-BEC3-D1FF95A33AE4}"/>
              </a:ext>
            </a:extLst>
          </p:cNvPr>
          <p:cNvPicPr>
            <a:picLocks noChangeAspect="1"/>
          </p:cNvPicPr>
          <p:nvPr/>
        </p:nvPicPr>
        <p:blipFill>
          <a:blip r:embed="rId4"/>
          <a:stretch>
            <a:fillRect/>
          </a:stretch>
        </p:blipFill>
        <p:spPr>
          <a:xfrm>
            <a:off x="5522147" y="1547829"/>
            <a:ext cx="2830455" cy="960201"/>
          </a:xfrm>
          <a:prstGeom prst="rect">
            <a:avLst/>
          </a:prstGeom>
        </p:spPr>
      </p:pic>
      <p:pic>
        <p:nvPicPr>
          <p:cNvPr id="3" name="Obraz 2">
            <a:extLst>
              <a:ext uri="{FF2B5EF4-FFF2-40B4-BE49-F238E27FC236}">
                <a16:creationId xmlns:a16="http://schemas.microsoft.com/office/drawing/2014/main" id="{3E2A3380-0C1B-4B7A-9B96-7953BBDF5512}"/>
              </a:ext>
            </a:extLst>
          </p:cNvPr>
          <p:cNvPicPr>
            <a:picLocks noChangeAspect="1"/>
          </p:cNvPicPr>
          <p:nvPr/>
        </p:nvPicPr>
        <p:blipFill rotWithShape="1">
          <a:blip r:embed="rId5"/>
          <a:srcRect l="2147"/>
          <a:stretch/>
        </p:blipFill>
        <p:spPr>
          <a:xfrm>
            <a:off x="600897" y="5515323"/>
            <a:ext cx="4921250" cy="1104900"/>
          </a:xfrm>
          <a:prstGeom prst="rect">
            <a:avLst/>
          </a:prstGeom>
        </p:spPr>
      </p:pic>
      <p:pic>
        <p:nvPicPr>
          <p:cNvPr id="7" name="Obraz 6">
            <a:extLst>
              <a:ext uri="{FF2B5EF4-FFF2-40B4-BE49-F238E27FC236}">
                <a16:creationId xmlns:a16="http://schemas.microsoft.com/office/drawing/2014/main" id="{F7D75869-154E-47A3-B941-D2263005BE5B}"/>
              </a:ext>
            </a:extLst>
          </p:cNvPr>
          <p:cNvPicPr>
            <a:picLocks noChangeAspect="1"/>
          </p:cNvPicPr>
          <p:nvPr/>
        </p:nvPicPr>
        <p:blipFill>
          <a:blip r:embed="rId6"/>
          <a:stretch>
            <a:fillRect/>
          </a:stretch>
        </p:blipFill>
        <p:spPr>
          <a:xfrm>
            <a:off x="5951678" y="5440442"/>
            <a:ext cx="3049448" cy="1254662"/>
          </a:xfrm>
          <a:prstGeom prst="rect">
            <a:avLst/>
          </a:prstGeom>
        </p:spPr>
      </p:pic>
      <p:sp>
        <p:nvSpPr>
          <p:cNvPr id="8" name="Strzałka: w prawo 7">
            <a:extLst>
              <a:ext uri="{FF2B5EF4-FFF2-40B4-BE49-F238E27FC236}">
                <a16:creationId xmlns:a16="http://schemas.microsoft.com/office/drawing/2014/main" id="{20F0F4AB-D1C2-4C3A-A540-CFA89A3A3E41}"/>
              </a:ext>
            </a:extLst>
          </p:cNvPr>
          <p:cNvSpPr/>
          <p:nvPr/>
        </p:nvSpPr>
        <p:spPr bwMode="auto">
          <a:xfrm>
            <a:off x="5589645" y="5881392"/>
            <a:ext cx="342983" cy="372761"/>
          </a:xfrm>
          <a:prstGeom prst="rightArrow">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76137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075" y="228600"/>
            <a:ext cx="8741880" cy="899665"/>
          </a:xfrm>
        </p:spPr>
        <p:txBody>
          <a:bodyPr/>
          <a:lstStyle/>
          <a:p>
            <a:r>
              <a:rPr lang="pl-PL" dirty="0"/>
              <a:t>Przykłady użycia</a:t>
            </a:r>
          </a:p>
        </p:txBody>
      </p:sp>
      <p:sp>
        <p:nvSpPr>
          <p:cNvPr id="9" name="Rectangle 8"/>
          <p:cNvSpPr/>
          <p:nvPr/>
        </p:nvSpPr>
        <p:spPr bwMode="auto">
          <a:xfrm>
            <a:off x="0" y="0"/>
            <a:ext cx="514350" cy="6858000"/>
          </a:xfrm>
          <a:prstGeom prst="rect">
            <a:avLst/>
          </a:prstGeom>
          <a:solidFill>
            <a:srgbClr val="404D5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pl-PL" sz="2000" dirty="0">
              <a:gradFill>
                <a:gsLst>
                  <a:gs pos="0">
                    <a:srgbClr val="FFFFFF"/>
                  </a:gs>
                  <a:gs pos="100000">
                    <a:srgbClr val="FFFFFF"/>
                  </a:gs>
                </a:gsLst>
                <a:lin ang="5400000" scaled="0"/>
              </a:gradFill>
            </a:endParaRPr>
          </a:p>
        </p:txBody>
      </p:sp>
      <p:sp>
        <p:nvSpPr>
          <p:cNvPr id="4" name="TextBox 3"/>
          <p:cNvSpPr txBox="1"/>
          <p:nvPr/>
        </p:nvSpPr>
        <p:spPr>
          <a:xfrm>
            <a:off x="727074" y="1395341"/>
            <a:ext cx="8031347" cy="2954655"/>
          </a:xfrm>
          <a:prstGeom prst="rect">
            <a:avLst/>
          </a:prstGeom>
          <a:noFill/>
        </p:spPr>
        <p:txBody>
          <a:bodyPr wrap="square" lIns="182880" tIns="146304" rIns="182880" bIns="146304" rtlCol="0">
            <a:spAutoFit/>
          </a:bodyPr>
          <a:lstStyle/>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Silnik wyszukiwarki w serwisie web</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Narzędzie do zaawansowanej analizy logów</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Repozytorium dokumentów</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Analiza marketingowa i sprzedażowa na bazie opinii produktów, sklepów</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Łączenie ze sobą produktów w zestawy</a:t>
            </a:r>
          </a:p>
          <a:p>
            <a:pPr marL="342900" indent="-342900">
              <a:lnSpc>
                <a:spcPct val="90000"/>
              </a:lnSpc>
              <a:buFont typeface="Arial" panose="020B0604020202020204" pitchFamily="34" charset="0"/>
              <a:buChar char="•"/>
            </a:pPr>
            <a:r>
              <a:rPr lang="pl-PL" sz="2400" dirty="0">
                <a:gradFill>
                  <a:gsLst>
                    <a:gs pos="2917">
                      <a:schemeClr val="tx1"/>
                    </a:gs>
                    <a:gs pos="30000">
                      <a:schemeClr val="tx1"/>
                    </a:gs>
                  </a:gsLst>
                  <a:lin ang="5400000" scaled="0"/>
                </a:gradFill>
              </a:rPr>
              <a:t>Metryki biznesowe; metryki wydajności sprzedaży, znajdowanie wzorców zakupów (koszyka)</a:t>
            </a:r>
          </a:p>
        </p:txBody>
      </p:sp>
      <p:pic>
        <p:nvPicPr>
          <p:cNvPr id="5"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5464506"/>
            <a:ext cx="469900" cy="1300452"/>
          </a:xfrm>
          <a:prstGeom prst="rect">
            <a:avLst/>
          </a:prstGeom>
        </p:spPr>
      </p:pic>
      <p:pic>
        <p:nvPicPr>
          <p:cNvPr id="6" name="Obraz 5">
            <a:extLst>
              <a:ext uri="{FF2B5EF4-FFF2-40B4-BE49-F238E27FC236}">
                <a16:creationId xmlns:a16="http://schemas.microsoft.com/office/drawing/2014/main" id="{06FC1D7E-A63F-45E2-BEC3-D1FF95A33AE4}"/>
              </a:ext>
            </a:extLst>
          </p:cNvPr>
          <p:cNvPicPr>
            <a:picLocks noChangeAspect="1"/>
          </p:cNvPicPr>
          <p:nvPr/>
        </p:nvPicPr>
        <p:blipFill>
          <a:blip r:embed="rId4"/>
          <a:stretch>
            <a:fillRect/>
          </a:stretch>
        </p:blipFill>
        <p:spPr>
          <a:xfrm>
            <a:off x="6941373" y="228600"/>
            <a:ext cx="1954977" cy="663205"/>
          </a:xfrm>
          <a:prstGeom prst="rect">
            <a:avLst/>
          </a:prstGeom>
        </p:spPr>
      </p:pic>
      <p:pic>
        <p:nvPicPr>
          <p:cNvPr id="10" name="Obraz 9">
            <a:extLst>
              <a:ext uri="{FF2B5EF4-FFF2-40B4-BE49-F238E27FC236}">
                <a16:creationId xmlns:a16="http://schemas.microsoft.com/office/drawing/2014/main" id="{7D5FAF84-B4A3-4348-84C6-B1796B40F974}"/>
              </a:ext>
            </a:extLst>
          </p:cNvPr>
          <p:cNvPicPr>
            <a:picLocks noChangeAspect="1"/>
          </p:cNvPicPr>
          <p:nvPr/>
        </p:nvPicPr>
        <p:blipFill>
          <a:blip r:embed="rId5"/>
          <a:stretch>
            <a:fillRect/>
          </a:stretch>
        </p:blipFill>
        <p:spPr>
          <a:xfrm>
            <a:off x="4936090" y="4330946"/>
            <a:ext cx="3822332" cy="2067525"/>
          </a:xfrm>
          <a:prstGeom prst="rect">
            <a:avLst/>
          </a:prstGeom>
        </p:spPr>
      </p:pic>
      <p:pic>
        <p:nvPicPr>
          <p:cNvPr id="2050" name="Picture 2" descr="Logo">
            <a:extLst>
              <a:ext uri="{FF2B5EF4-FFF2-40B4-BE49-F238E27FC236}">
                <a16:creationId xmlns:a16="http://schemas.microsoft.com/office/drawing/2014/main" id="{BB22FAF4-BD66-47E2-94D8-78F3912674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6697" y="4418105"/>
            <a:ext cx="1885950" cy="904875"/>
          </a:xfrm>
          <a:prstGeom prst="rect">
            <a:avLst/>
          </a:prstGeom>
          <a:noFill/>
          <a:extLst>
            <a:ext uri="{909E8E84-426E-40DD-AFC4-6F175D3DCCD1}">
              <a14:hiddenFill xmlns:a14="http://schemas.microsoft.com/office/drawing/2010/main">
                <a:solidFill>
                  <a:srgbClr val="FFFFFF"/>
                </a:solidFill>
              </a14:hiddenFill>
            </a:ext>
          </a:extLst>
        </p:spPr>
      </p:pic>
      <p:pic>
        <p:nvPicPr>
          <p:cNvPr id="13" name="Obraz 12">
            <a:extLst>
              <a:ext uri="{FF2B5EF4-FFF2-40B4-BE49-F238E27FC236}">
                <a16:creationId xmlns:a16="http://schemas.microsoft.com/office/drawing/2014/main" id="{B8C3ED55-A03D-474D-96DB-0EE72D63E77B}"/>
              </a:ext>
            </a:extLst>
          </p:cNvPr>
          <p:cNvPicPr>
            <a:picLocks noChangeAspect="1"/>
          </p:cNvPicPr>
          <p:nvPr/>
        </p:nvPicPr>
        <p:blipFill>
          <a:blip r:embed="rId7"/>
          <a:stretch>
            <a:fillRect/>
          </a:stretch>
        </p:blipFill>
        <p:spPr>
          <a:xfrm>
            <a:off x="3429220" y="5550231"/>
            <a:ext cx="980903" cy="977872"/>
          </a:xfrm>
          <a:prstGeom prst="rect">
            <a:avLst/>
          </a:prstGeom>
        </p:spPr>
      </p:pic>
      <p:pic>
        <p:nvPicPr>
          <p:cNvPr id="2056" name="Picture 8" descr="Logo">
            <a:extLst>
              <a:ext uri="{FF2B5EF4-FFF2-40B4-BE49-F238E27FC236}">
                <a16:creationId xmlns:a16="http://schemas.microsoft.com/office/drawing/2014/main" id="{07C1206B-D6F4-4C05-9718-4E2415793C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3167" y="4418105"/>
            <a:ext cx="188595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ogo">
            <a:extLst>
              <a:ext uri="{FF2B5EF4-FFF2-40B4-BE49-F238E27FC236}">
                <a16:creationId xmlns:a16="http://schemas.microsoft.com/office/drawing/2014/main" id="{3F508296-CE6F-4D86-AE84-DAFD8A13C7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0317" y="5872479"/>
            <a:ext cx="1771650" cy="333375"/>
          </a:xfrm>
          <a:prstGeom prst="rect">
            <a:avLst/>
          </a:prstGeom>
          <a:noFill/>
          <a:extLst>
            <a:ext uri="{909E8E84-426E-40DD-AFC4-6F175D3DCCD1}">
              <a14:hiddenFill xmlns:a14="http://schemas.microsoft.com/office/drawing/2010/main">
                <a:solidFill>
                  <a:srgbClr val="FFFFFF"/>
                </a:solidFill>
              </a14:hiddenFill>
            </a:ext>
          </a:extLst>
        </p:spPr>
      </p:pic>
      <p:sp>
        <p:nvSpPr>
          <p:cNvPr id="12" name="Prostokąt 11">
            <a:extLst>
              <a:ext uri="{FF2B5EF4-FFF2-40B4-BE49-F238E27FC236}">
                <a16:creationId xmlns:a16="http://schemas.microsoft.com/office/drawing/2014/main" id="{76183780-0FEA-4013-87B8-6A3C0040C2D0}"/>
              </a:ext>
            </a:extLst>
          </p:cNvPr>
          <p:cNvSpPr/>
          <p:nvPr/>
        </p:nvSpPr>
        <p:spPr>
          <a:xfrm>
            <a:off x="6557177" y="6476032"/>
            <a:ext cx="2201244" cy="261610"/>
          </a:xfrm>
          <a:prstGeom prst="rect">
            <a:avLst/>
          </a:prstGeom>
        </p:spPr>
        <p:txBody>
          <a:bodyPr wrap="none">
            <a:spAutoFit/>
          </a:bodyPr>
          <a:lstStyle/>
          <a:p>
            <a:r>
              <a:rPr lang="pl-PL" sz="1100" i="1" dirty="0"/>
              <a:t>https://www.elastic.co/use-cases</a:t>
            </a:r>
          </a:p>
        </p:txBody>
      </p:sp>
    </p:spTree>
    <p:extLst>
      <p:ext uri="{BB962C8B-B14F-4D97-AF65-F5344CB8AC3E}">
        <p14:creationId xmlns:p14="http://schemas.microsoft.com/office/powerpoint/2010/main" val="9786313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QL Server 14_DRAFT_04222013_ab">
  <a:themeElements>
    <a:clrScheme name="Custom 14">
      <a:dk1>
        <a:srgbClr val="505050"/>
      </a:dk1>
      <a:lt1>
        <a:srgbClr val="FFFFFF"/>
      </a:lt1>
      <a:dk2>
        <a:srgbClr val="505050"/>
      </a:dk2>
      <a:lt2>
        <a:srgbClr val="969696"/>
      </a:lt2>
      <a:accent1>
        <a:srgbClr val="00187B"/>
      </a:accent1>
      <a:accent2>
        <a:srgbClr val="7FBA00"/>
      </a:accent2>
      <a:accent3>
        <a:srgbClr val="FF8C00"/>
      </a:accent3>
      <a:accent4>
        <a:srgbClr val="00BCF2"/>
      </a:accent4>
      <a:accent5>
        <a:srgbClr val="E81123"/>
      </a:accent5>
      <a:accent6>
        <a:srgbClr val="FFB900"/>
      </a:accent6>
      <a:hlink>
        <a:srgbClr val="00187B"/>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External_Template_16x9" id="{2FE55D51-FEBC-4A42-A4CB-0C1E7CD67338}" vid="{6B9A7899-6FE2-4C34-8CB1-94B9A5D7B2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EsriMapsInfo xmlns="ESRI.ArcGIS.Mapping.OfficeIntegration.PowerPointInfo">
  <Version>Version1</Version>
  <RequiresSignIn>False</RequiresSignIn>
</EsriMapsInfo>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6.xml><?xml version="1.0" encoding="utf-8"?>
<ct:contentTypeSchema xmlns:ct="http://schemas.microsoft.com/office/2006/metadata/contentType" xmlns:ma="http://schemas.microsoft.com/office/2006/metadata/properties/metaAttributes" ct:_="" ma:_="" ma:contentTypeName="Document" ma:contentTypeID="0x010100434AE6166FFAE04EAA2159B3733BC053" ma:contentTypeVersion="0" ma:contentTypeDescription="Create a new document." ma:contentTypeScope="" ma:versionID="f50a537354b88aad7a45d5d1615994a4">
  <xsd:schema xmlns:xsd="http://www.w3.org/2001/XMLSchema" xmlns:xs="http://www.w3.org/2001/XMLSchema" xmlns:p="http://schemas.microsoft.com/office/2006/metadata/properties" targetNamespace="http://schemas.microsoft.com/office/2006/metadata/properties" ma:root="true" ma:fieldsID="27b4a4f76bea50102067bc7ec8c6d4d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DCD94CEC-4046-4006-AFC5-D10F38A3BA93}">
  <ds:schemaRefs>
    <ds:schemaRef ds:uri="ESRI.ArcGIS.Mapping.OfficeIntegration.PowerPointInfo"/>
  </ds:schemaRefs>
</ds:datastoreItem>
</file>

<file path=customXml/itemProps10.xml><?xml version="1.0" encoding="utf-8"?>
<ds:datastoreItem xmlns:ds="http://schemas.openxmlformats.org/officeDocument/2006/customXml" ds:itemID="{809B30D7-94D8-4378-89EE-164D9CABCE4A}">
  <ds:schemaRefs>
    <ds:schemaRef ds:uri="ESRI.ArcGIS.Mapping.OfficeIntegration.PowerPointInfo"/>
  </ds:schemaRefs>
</ds:datastoreItem>
</file>

<file path=customXml/itemProps2.xml><?xml version="1.0" encoding="utf-8"?>
<ds:datastoreItem xmlns:ds="http://schemas.openxmlformats.org/officeDocument/2006/customXml" ds:itemID="{9C46D428-3DF4-4A5B-9CA4-C086DF7EF8A9}">
  <ds:schemaRefs>
    <ds:schemaRef ds:uri="ESRI.ArcGIS.Mapping.OfficeIntegration.PowerPointInfo"/>
  </ds:schemaRefs>
</ds:datastoreItem>
</file>

<file path=customXml/itemProps3.xml><?xml version="1.0" encoding="utf-8"?>
<ds:datastoreItem xmlns:ds="http://schemas.openxmlformats.org/officeDocument/2006/customXml" ds:itemID="{6F744F45-C921-4C63-928C-16C704DC5C62}">
  <ds:schemaRefs>
    <ds:schemaRef ds:uri="http://schemas.microsoft.com/sharepoint/v3/contenttype/forms"/>
  </ds:schemaRefs>
</ds:datastoreItem>
</file>

<file path=customXml/itemProps4.xml><?xml version="1.0" encoding="utf-8"?>
<ds:datastoreItem xmlns:ds="http://schemas.openxmlformats.org/officeDocument/2006/customXml" ds:itemID="{19ABAA20-BADF-4F49-BC78-7560F1743D39}">
  <ds:schemaRefs>
    <ds:schemaRef ds:uri="ESRI.ArcGIS.Mapping.OfficeIntegration.PowerPointInfo"/>
  </ds:schemaRefs>
</ds:datastoreItem>
</file>

<file path=customXml/itemProps5.xml><?xml version="1.0" encoding="utf-8"?>
<ds:datastoreItem xmlns:ds="http://schemas.openxmlformats.org/officeDocument/2006/customXml" ds:itemID="{6AEAEF05-E207-49EF-BF4F-1888C9BC1BE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6.xml><?xml version="1.0" encoding="utf-8"?>
<ds:datastoreItem xmlns:ds="http://schemas.openxmlformats.org/officeDocument/2006/customXml" ds:itemID="{A251D567-6546-4BB5-80AC-AA08A096DE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7.xml><?xml version="1.0" encoding="utf-8"?>
<ds:datastoreItem xmlns:ds="http://schemas.openxmlformats.org/officeDocument/2006/customXml" ds:itemID="{A7707C8B-AD6B-42AE-81FA-F80B27086CA4}">
  <ds:schemaRefs>
    <ds:schemaRef ds:uri="ESRI.ArcGIS.Mapping.OfficeIntegration.PowerPointInfo"/>
  </ds:schemaRefs>
</ds:datastoreItem>
</file>

<file path=customXml/itemProps8.xml><?xml version="1.0" encoding="utf-8"?>
<ds:datastoreItem xmlns:ds="http://schemas.openxmlformats.org/officeDocument/2006/customXml" ds:itemID="{AEA7B5A8-165A-4004-94F6-FB057C5824BA}">
  <ds:schemaRefs>
    <ds:schemaRef ds:uri="ESRI.ArcGIS.Mapping.OfficeIntegration.PowerPointInfo"/>
  </ds:schemaRefs>
</ds:datastoreItem>
</file>

<file path=customXml/itemProps9.xml><?xml version="1.0" encoding="utf-8"?>
<ds:datastoreItem xmlns:ds="http://schemas.openxmlformats.org/officeDocument/2006/customXml" ds:itemID="{05E9972C-0383-4322-889B-1382DF863C20}">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Office2010_Light_4x3_Template.potx</Template>
  <TotalTime>0</TotalTime>
  <Words>1056</Words>
  <Application>Microsoft Office PowerPoint</Application>
  <PresentationFormat>Pokaz na ekranie (4:3)</PresentationFormat>
  <Paragraphs>175</Paragraphs>
  <Slides>21</Slides>
  <Notes>11</Notes>
  <HiddenSlides>0</HiddenSlides>
  <MMClips>0</MMClips>
  <ScaleCrop>false</ScaleCrop>
  <HeadingPairs>
    <vt:vector size="8" baseType="variant">
      <vt:variant>
        <vt:lpstr>Używane czcionki</vt:lpstr>
      </vt:variant>
      <vt:variant>
        <vt:i4>7</vt:i4>
      </vt:variant>
      <vt:variant>
        <vt:lpstr>Motyw</vt:lpstr>
      </vt:variant>
      <vt:variant>
        <vt:i4>1</vt:i4>
      </vt:variant>
      <vt:variant>
        <vt:lpstr>Osadzone serwery OLE</vt:lpstr>
      </vt:variant>
      <vt:variant>
        <vt:i4>1</vt:i4>
      </vt:variant>
      <vt:variant>
        <vt:lpstr>Tytuły slajdów</vt:lpstr>
      </vt:variant>
      <vt:variant>
        <vt:i4>21</vt:i4>
      </vt:variant>
    </vt:vector>
  </HeadingPairs>
  <TitlesOfParts>
    <vt:vector size="30" baseType="lpstr">
      <vt:lpstr>Arial</vt:lpstr>
      <vt:lpstr>Calibri</vt:lpstr>
      <vt:lpstr>Lora</vt:lpstr>
      <vt:lpstr>Segoe UI</vt:lpstr>
      <vt:lpstr>Segoe UI Light</vt:lpstr>
      <vt:lpstr>Times New Roman</vt:lpstr>
      <vt:lpstr>Wingdings</vt:lpstr>
      <vt:lpstr>SQL Server 14_DRAFT_04222013_ab</vt:lpstr>
      <vt:lpstr>think-cell Slide</vt:lpstr>
      <vt:lpstr>ElasticSearch i .NET Core 2</vt:lpstr>
      <vt:lpstr>About me</vt:lpstr>
      <vt:lpstr>Technologies</vt:lpstr>
      <vt:lpstr>Our Consultants worked for</vt:lpstr>
      <vt:lpstr>A co na dziś?</vt:lpstr>
      <vt:lpstr>Czym jest ElasticSearch?</vt:lpstr>
      <vt:lpstr>Prezentacja programu PowerPoint</vt:lpstr>
      <vt:lpstr>Wracając do ElasticSearch…</vt:lpstr>
      <vt:lpstr>Przykłady użycia</vt:lpstr>
      <vt:lpstr>Przykłady użycia z naszego podwórka</vt:lpstr>
      <vt:lpstr>Zanim zaczniemy…</vt:lpstr>
      <vt:lpstr>Zanim zaczniemy…</vt:lpstr>
      <vt:lpstr>Prezentacja programu PowerPoint</vt:lpstr>
      <vt:lpstr>.NET Core</vt:lpstr>
      <vt:lpstr>.NET Standard</vt:lpstr>
      <vt:lpstr>.NET Standard</vt:lpstr>
      <vt:lpstr>.NET Core 2.0</vt:lpstr>
      <vt:lpstr>Prezentacja programu PowerPoint</vt:lpstr>
      <vt:lpstr>Wnioski</vt:lpstr>
      <vt:lpstr>Dziękujemy  </vt:lpstr>
      <vt:lpstr>Kontakt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2010-07-07T19:30:43Z</dcterms:created>
  <dcterms:modified xsi:type="dcterms:W3CDTF">2017-09-14T18:35:59Z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0x010100434AE6166FFAE04EAA2159B3733BC053</vt:lpwstr>
  </property>
</Properties>
</file>